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9" r:id="rId3"/>
    <p:sldId id="257" r:id="rId4"/>
    <p:sldId id="258" r:id="rId5"/>
    <p:sldId id="259" r:id="rId6"/>
    <p:sldId id="260" r:id="rId7"/>
    <p:sldId id="261" r:id="rId8"/>
    <p:sldId id="262" r:id="rId9"/>
    <p:sldId id="263" r:id="rId10"/>
    <p:sldId id="264" r:id="rId11"/>
    <p:sldId id="266" r:id="rId12"/>
    <p:sldId id="265" r:id="rId13"/>
    <p:sldId id="267" r:id="rId14"/>
    <p:sldId id="270" r:id="rId1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CC"/>
    <a:srgbClr val="0CEAC0"/>
    <a:srgbClr val="FFFFFF"/>
    <a:srgbClr val="E7FFF2"/>
    <a:srgbClr val="AFFFD3"/>
    <a:srgbClr val="09B393"/>
    <a:srgbClr val="02BF3D"/>
    <a:srgbClr val="0EE885"/>
    <a:srgbClr val="FED46A"/>
    <a:srgbClr val="654B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079" autoAdjust="0"/>
  </p:normalViewPr>
  <p:slideViewPr>
    <p:cSldViewPr snapToGrid="0">
      <p:cViewPr>
        <p:scale>
          <a:sx n="100" d="100"/>
          <a:sy n="100" d="100"/>
        </p:scale>
        <p:origin x="452" y="-8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0E04A-B13A-4047-9B9B-EC902CC8F47F}" type="datetimeFigureOut">
              <a:rPr lang="zh-TW" altLang="en-US" smtClean="0"/>
              <a:t>2024/12/1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E131F-8FF1-4132-894B-D7925080FAB4}" type="slidenum">
              <a:rPr lang="zh-TW" altLang="en-US" smtClean="0"/>
              <a:t>‹#›</a:t>
            </a:fld>
            <a:endParaRPr lang="zh-TW" altLang="en-US"/>
          </a:p>
        </p:txBody>
      </p:sp>
    </p:spTree>
    <p:extLst>
      <p:ext uri="{BB962C8B-B14F-4D97-AF65-F5344CB8AC3E}">
        <p14:creationId xmlns:p14="http://schemas.microsoft.com/office/powerpoint/2010/main" val="331201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a:t>
            </a:fld>
            <a:endParaRPr lang="zh-TW" altLang="en-US"/>
          </a:p>
        </p:txBody>
      </p:sp>
    </p:spTree>
    <p:extLst>
      <p:ext uri="{BB962C8B-B14F-4D97-AF65-F5344CB8AC3E}">
        <p14:creationId xmlns:p14="http://schemas.microsoft.com/office/powerpoint/2010/main" val="251530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why this research matters:</a:t>
            </a:r>
          </a:p>
          <a:p>
            <a:r>
              <a:rPr lang="en-US" altLang="zh-TW" dirty="0"/>
              <a:t>First, it proposes a practical obstacle-avoidance algorithm for dynamic environments, let robots have the ability to evade moving obstacles.</a:t>
            </a:r>
          </a:p>
          <a:p>
            <a:r>
              <a:rPr lang="en-US" altLang="zh-TW" dirty="0"/>
              <a:t>Second, it applies this method to a type of mobile robot, the GBM, and demonstrates its effectiveness through testing.</a:t>
            </a:r>
          </a:p>
          <a:p>
            <a:r>
              <a:rPr lang="en-US" altLang="zh-TW" dirty="0"/>
              <a:t>Moreover, it allows mobile robots to operate safely and efficiently in complex environment, providing support for logistics, manufacturing or other industries in the future.</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11</a:t>
            </a:fld>
            <a:endParaRPr lang="zh-TW" altLang="en-US"/>
          </a:p>
        </p:txBody>
      </p:sp>
    </p:spTree>
    <p:extLst>
      <p:ext uri="{BB962C8B-B14F-4D97-AF65-F5344CB8AC3E}">
        <p14:creationId xmlns:p14="http://schemas.microsoft.com/office/powerpoint/2010/main" val="171284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Additionally, there are some future works need to be done:</a:t>
            </a:r>
          </a:p>
          <a:p>
            <a:r>
              <a:rPr lang="en-US" altLang="zh-TW" dirty="0"/>
              <a:t>First, the algorithm needs further refinement to improve its success rate. Our goal is to insure the security for both robot and people in same environments.</a:t>
            </a:r>
          </a:p>
          <a:p>
            <a:r>
              <a:rPr lang="en-US" altLang="zh-TW" dirty="0"/>
              <a:t>Second, future simulation should be more complex in order to test our algorithm’s performance. Here is something I can do like adding more obstacles in the simulation environment and let the obstacles’ movement more unpredictable.</a:t>
            </a:r>
          </a:p>
          <a:p>
            <a:r>
              <a:rPr lang="en-US" altLang="zh-TW" dirty="0"/>
              <a:t>Last but not least, we should implement this algorithm on a real robot. By doing so, we can check out the system’s real-world performance.</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12</a:t>
            </a:fld>
            <a:endParaRPr lang="zh-TW" altLang="en-US"/>
          </a:p>
        </p:txBody>
      </p:sp>
    </p:spTree>
    <p:extLst>
      <p:ext uri="{BB962C8B-B14F-4D97-AF65-F5344CB8AC3E}">
        <p14:creationId xmlns:p14="http://schemas.microsoft.com/office/powerpoint/2010/main" val="386480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Thank you for your time! Mobile robots are no longer a vision of the future; they are a present reality, and their impact is growing every day. With improved navigation systems like this one, we’re one step closer to a world where robots can seamlessly and safely assist us in our daily lives.</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13</a:t>
            </a:fld>
            <a:endParaRPr lang="zh-TW" altLang="en-US"/>
          </a:p>
        </p:txBody>
      </p:sp>
    </p:spTree>
    <p:extLst>
      <p:ext uri="{BB962C8B-B14F-4D97-AF65-F5344CB8AC3E}">
        <p14:creationId xmlns:p14="http://schemas.microsoft.com/office/powerpoint/2010/main" val="365369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14</a:t>
            </a:fld>
            <a:endParaRPr lang="zh-TW" altLang="en-US"/>
          </a:p>
        </p:txBody>
      </p:sp>
    </p:spTree>
    <p:extLst>
      <p:ext uri="{BB962C8B-B14F-4D97-AF65-F5344CB8AC3E}">
        <p14:creationId xmlns:p14="http://schemas.microsoft.com/office/powerpoint/2010/main" val="3373391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Hello everyone! Let me start with a question: have you ever seen robots at work in a restaurant or maybe used a cleaning robot at home? These mobile robots are more than just cool gadgets; they have been reshaping many industries greatly. From hospital, factories, to other public areas, mobile robots are becoming essential. But here’s the problem: for those robots to operate safely and efficiently, they need to navigate complex environments filled with obstacles like chairs, tables, and even people. This is where a powerful navigation system comes into play, and that’s exactly what I have been researching.</a:t>
            </a:r>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3</a:t>
            </a:fld>
            <a:endParaRPr lang="zh-TW" altLang="en-US"/>
          </a:p>
        </p:txBody>
      </p:sp>
    </p:spTree>
    <p:extLst>
      <p:ext uri="{BB962C8B-B14F-4D97-AF65-F5344CB8AC3E}">
        <p14:creationId xmlns:p14="http://schemas.microsoft.com/office/powerpoint/2010/main" val="1382376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Think of navigation system as the robot’s version of Google Maps. Traditional systems do a great job in generating a clear path from point A to point B, telling the robots how to avoid static obstacles. But the problem will become more difficult when the environment is dynamic. When there are moving objects like cars, people or pets, fixed paths are no longer safe. Mobile robots need something smarter—a robust system that can quickly adjust to changes in its environment.</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4</a:t>
            </a:fld>
            <a:endParaRPr lang="zh-TW" altLang="en-US"/>
          </a:p>
        </p:txBody>
      </p:sp>
    </p:spTree>
    <p:extLst>
      <p:ext uri="{BB962C8B-B14F-4D97-AF65-F5344CB8AC3E}">
        <p14:creationId xmlns:p14="http://schemas.microsoft.com/office/powerpoint/2010/main" val="103180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 my research focuses on developing an obstacle-avoidance algorithm for mobile robots in dynamic environment. Unlike traditional system, this approach doesn’t create a fixed path. Instead, it generates motion commands for robots in each time period. In other words, it gives robots moment-to-moment instructions like “turn left” or “move forward”, based on real-time data. Essentially, this method should help the robot develop a kind of “spatial-awareness”, by repeating following three steps: observation, prediction, and decision-making. Let me explain more detail in the following slides.</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5</a:t>
            </a:fld>
            <a:endParaRPr lang="zh-TW" altLang="en-US"/>
          </a:p>
        </p:txBody>
      </p:sp>
    </p:spTree>
    <p:extLst>
      <p:ext uri="{BB962C8B-B14F-4D97-AF65-F5344CB8AC3E}">
        <p14:creationId xmlns:p14="http://schemas.microsoft.com/office/powerpoint/2010/main" val="230130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Step1 Observation:</a:t>
            </a:r>
          </a:p>
          <a:p>
            <a:r>
              <a:rPr lang="en-US" altLang="zh-TW" dirty="0"/>
              <a:t>In general, a mobile robot uses sensors like radar, LiDAR, and cameras to scan its surroundings and detect changing in environments. They are similar to people’s eyes and ears. But here’s a challenge: raw sensor data is noisy and unreliable. To tackle this, the system must filter the data to get a cleaner, more accurate picture of surrounding obstacles and their dynamic parameters like position, velocity and acceleration.</a:t>
            </a:r>
          </a:p>
          <a:p>
            <a:endParaRPr lang="en-US" altLang="zh-TW" dirty="0"/>
          </a:p>
          <a:p>
            <a:r>
              <a:rPr lang="en-US" altLang="zh-TW" dirty="0"/>
              <a:t>In step2, once the robot notices the obstacles, this algorithm will assume they are linear models and estimates their moving patterns based on their dynamic parameters. Therefore, suppose the objects’ movement follow a certain pattern, maybe a straight line or a curve, we can figure out where they will be in a few seconds later. So, we have the obstacles’ potential path, just like a typhoon’s prediction in weather forecasts.</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6</a:t>
            </a:fld>
            <a:endParaRPr lang="zh-TW" altLang="en-US"/>
          </a:p>
        </p:txBody>
      </p:sp>
    </p:spTree>
    <p:extLst>
      <p:ext uri="{BB962C8B-B14F-4D97-AF65-F5344CB8AC3E}">
        <p14:creationId xmlns:p14="http://schemas.microsoft.com/office/powerpoint/2010/main" val="45471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 our system knows where obstacles could be in the future. So, in the final step, we want to find the best motion command for robots to reduce the chance of collision. Nevertheless, this motion should let the robot reach its destination as fast as possible. Because of this, optimization technics are integrated in our method. Just like this picture, the optimization tool can help the robot pick the smartest option to move forward.</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7</a:t>
            </a:fld>
            <a:endParaRPr lang="zh-TW" altLang="en-US"/>
          </a:p>
        </p:txBody>
      </p:sp>
    </p:spTree>
    <p:extLst>
      <p:ext uri="{BB962C8B-B14F-4D97-AF65-F5344CB8AC3E}">
        <p14:creationId xmlns:p14="http://schemas.microsoft.com/office/powerpoint/2010/main" val="175907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this navigation system, I applied it to a specific type of mobile robot called General Bicycle Mode or the GBM. The GBM has a unique design. Unlike regular bicycles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8</a:t>
            </a:fld>
            <a:endParaRPr lang="zh-TW" altLang="en-US"/>
          </a:p>
        </p:txBody>
      </p:sp>
    </p:spTree>
    <p:extLst>
      <p:ext uri="{BB962C8B-B14F-4D97-AF65-F5344CB8AC3E}">
        <p14:creationId xmlns:p14="http://schemas.microsoft.com/office/powerpoint/2010/main" val="401449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Python simulation. In the experiments, the GBM had one simple mission: move from point A to point B. Along the way, it encountered obstacles moving from different directions and in different speeds. The robot’s job was to avoid these obstacles and still reach its goal. I also measured how long it took to complete the task to evaluate the system’s efficiency.</a:t>
            </a:r>
          </a:p>
          <a:p>
            <a:r>
              <a:rPr lang="en-US" altLang="zh-TW" dirty="0"/>
              <a:t>Now, here are some assumptions I made for these simulation:</a:t>
            </a:r>
          </a:p>
          <a:p>
            <a:r>
              <a:rPr lang="en-US" altLang="zh-TW" dirty="0"/>
              <a:t>First, everything happens on a flat, two-dimensional space.</a:t>
            </a:r>
          </a:p>
          <a:p>
            <a:r>
              <a:rPr lang="en-US" altLang="zh-TW" dirty="0"/>
              <a:t>Second, all obstacles are perfectly detected. No missed spots</a:t>
            </a:r>
          </a:p>
          <a:p>
            <a:r>
              <a:rPr lang="en-US" altLang="zh-TW" dirty="0"/>
              <a:t>Finally, wheel skidding on the robot was ignored to keep things simple.</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9</a:t>
            </a:fld>
            <a:endParaRPr lang="zh-TW" altLang="en-US"/>
          </a:p>
        </p:txBody>
      </p:sp>
    </p:spTree>
    <p:extLst>
      <p:ext uri="{BB962C8B-B14F-4D97-AF65-F5344CB8AC3E}">
        <p14:creationId xmlns:p14="http://schemas.microsoft.com/office/powerpoint/2010/main" val="1148579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After testing our navigation system in several scenario, we have two significant results.</a:t>
            </a:r>
          </a:p>
          <a:p>
            <a:r>
              <a:rPr lang="en-US" altLang="zh-TW" dirty="0"/>
              <a:t>First is success rate: our algorithm can bring the robots to it destination successfully in almost every scenario. The passing rate is about 88%, indicating our navigation algorithm is a feasible solution.</a:t>
            </a:r>
          </a:p>
          <a:p>
            <a:r>
              <a:rPr lang="en-US" altLang="zh-TW" dirty="0"/>
              <a:t>Second is efficiency: compared to an existing method, the new system reduced the average travel time by 0.8 seconds. This might not sound like much, but in robotics, small gains in efficiency can lead to big improvements overall.</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10</a:t>
            </a:fld>
            <a:endParaRPr lang="zh-TW" altLang="en-US"/>
          </a:p>
        </p:txBody>
      </p:sp>
    </p:spTree>
    <p:extLst>
      <p:ext uri="{BB962C8B-B14F-4D97-AF65-F5344CB8AC3E}">
        <p14:creationId xmlns:p14="http://schemas.microsoft.com/office/powerpoint/2010/main" val="4227850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DFC6B1-31D6-4341-8D48-CD957C5C402D}"/>
              </a:ext>
            </a:extLst>
          </p:cNvPr>
          <p:cNvSpPr>
            <a:spLocks noGrp="1"/>
          </p:cNvSpPr>
          <p:nvPr>
            <p:ph type="ctrTitle"/>
          </p:nvPr>
        </p:nvSpPr>
        <p:spPr>
          <a:xfrm>
            <a:off x="1524000" y="1122363"/>
            <a:ext cx="9144000" cy="2387600"/>
          </a:xfrm>
        </p:spPr>
        <p:txBody>
          <a:bodyPr anchor="b"/>
          <a:lstStyle>
            <a:lvl1pPr algn="ctr">
              <a:defRPr sz="6000">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altLang="en-US" dirty="0"/>
          </a:p>
        </p:txBody>
      </p:sp>
      <p:sp>
        <p:nvSpPr>
          <p:cNvPr id="3" name="副標題 2">
            <a:extLst>
              <a:ext uri="{FF2B5EF4-FFF2-40B4-BE49-F238E27FC236}">
                <a16:creationId xmlns:a16="http://schemas.microsoft.com/office/drawing/2014/main" id="{B63DBFC9-0BD1-4A44-842B-10F9D130C443}"/>
              </a:ext>
            </a:extLst>
          </p:cNvPr>
          <p:cNvSpPr>
            <a:spLocks noGrp="1"/>
          </p:cNvSpPr>
          <p:nvPr>
            <p:ph type="subTitle" idx="1"/>
          </p:nvPr>
        </p:nvSpPr>
        <p:spPr>
          <a:xfrm>
            <a:off x="1524000" y="3602038"/>
            <a:ext cx="9144000" cy="1655762"/>
          </a:xfrm>
        </p:spPr>
        <p:txBody>
          <a:bodyPr/>
          <a:lstStyle>
            <a:lvl1pPr marL="0" indent="0" algn="ctr">
              <a:buNone/>
              <a:defRPr sz="2400">
                <a:latin typeface="微軟正黑體" panose="020B0604030504040204" pitchFamily="34" charset="-120"/>
                <a:ea typeface="微軟正黑體"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zh-TW" altLang="en-US" dirty="0"/>
          </a:p>
        </p:txBody>
      </p:sp>
      <p:sp>
        <p:nvSpPr>
          <p:cNvPr id="4" name="日期版面配置區 3">
            <a:extLst>
              <a:ext uri="{FF2B5EF4-FFF2-40B4-BE49-F238E27FC236}">
                <a16:creationId xmlns:a16="http://schemas.microsoft.com/office/drawing/2014/main" id="{23775D74-85C5-4F38-8878-69BFB7A09ECC}"/>
              </a:ext>
            </a:extLst>
          </p:cNvPr>
          <p:cNvSpPr>
            <a:spLocks noGrp="1"/>
          </p:cNvSpPr>
          <p:nvPr>
            <p:ph type="dt" sz="half" idx="10"/>
          </p:nvPr>
        </p:nvSpPr>
        <p:spPr/>
        <p:txBody>
          <a:bodyPr/>
          <a:lstStyle/>
          <a:p>
            <a:fld id="{F58F6A70-AE2C-459F-9A1B-A1FD79A5616C}" type="datetime1">
              <a:rPr lang="zh-TW" altLang="en-US" smtClean="0"/>
              <a:t>2024/12/1</a:t>
            </a:fld>
            <a:endParaRPr lang="zh-TW" altLang="en-US"/>
          </a:p>
        </p:txBody>
      </p:sp>
      <p:sp>
        <p:nvSpPr>
          <p:cNvPr id="5" name="頁尾版面配置區 4">
            <a:extLst>
              <a:ext uri="{FF2B5EF4-FFF2-40B4-BE49-F238E27FC236}">
                <a16:creationId xmlns:a16="http://schemas.microsoft.com/office/drawing/2014/main" id="{A4804833-45D1-4571-980D-C2B1C155A4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3E2AE27-0161-40BA-8F9F-AE0D4E72AC41}"/>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7960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46B70D-1A0F-4CC0-91F6-0BFDB397C17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E190BE8-7426-4A8D-89B3-24F2527F8EF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D85FD07-ADFA-4F27-8BD8-6B429A832AFE}"/>
              </a:ext>
            </a:extLst>
          </p:cNvPr>
          <p:cNvSpPr>
            <a:spLocks noGrp="1"/>
          </p:cNvSpPr>
          <p:nvPr>
            <p:ph type="dt" sz="half" idx="10"/>
          </p:nvPr>
        </p:nvSpPr>
        <p:spPr/>
        <p:txBody>
          <a:bodyPr/>
          <a:lstStyle/>
          <a:p>
            <a:fld id="{D82F0F3D-17E2-444D-A0EE-7AE583D30884}" type="datetime1">
              <a:rPr lang="zh-TW" altLang="en-US" smtClean="0"/>
              <a:t>2024/12/1</a:t>
            </a:fld>
            <a:endParaRPr lang="zh-TW" altLang="en-US"/>
          </a:p>
        </p:txBody>
      </p:sp>
      <p:sp>
        <p:nvSpPr>
          <p:cNvPr id="5" name="頁尾版面配置區 4">
            <a:extLst>
              <a:ext uri="{FF2B5EF4-FFF2-40B4-BE49-F238E27FC236}">
                <a16:creationId xmlns:a16="http://schemas.microsoft.com/office/drawing/2014/main" id="{5D71F4F1-DCD2-49B1-9C2E-05C8E852EB6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1F23C9-3C8F-45AB-A15A-85F5A30D83C6}"/>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832928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DAB283E-9C3A-4B4D-95B1-2C197CC310A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AB87DF9-2F56-4007-BD94-86F4D491EB4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16F2156-D20D-46BE-8382-3BA7A79B7F0E}"/>
              </a:ext>
            </a:extLst>
          </p:cNvPr>
          <p:cNvSpPr>
            <a:spLocks noGrp="1"/>
          </p:cNvSpPr>
          <p:nvPr>
            <p:ph type="dt" sz="half" idx="10"/>
          </p:nvPr>
        </p:nvSpPr>
        <p:spPr/>
        <p:txBody>
          <a:bodyPr/>
          <a:lstStyle/>
          <a:p>
            <a:fld id="{D1253D6A-D6ED-4CD3-9615-C7C4C41450D2}" type="datetime1">
              <a:rPr lang="zh-TW" altLang="en-US" smtClean="0"/>
              <a:t>2024/12/1</a:t>
            </a:fld>
            <a:endParaRPr lang="zh-TW" altLang="en-US"/>
          </a:p>
        </p:txBody>
      </p:sp>
      <p:sp>
        <p:nvSpPr>
          <p:cNvPr id="5" name="頁尾版面配置區 4">
            <a:extLst>
              <a:ext uri="{FF2B5EF4-FFF2-40B4-BE49-F238E27FC236}">
                <a16:creationId xmlns:a16="http://schemas.microsoft.com/office/drawing/2014/main" id="{87A6FA35-6F55-4C99-B27A-B7226E73861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B239FDA-A9D3-4108-A2BB-E186CBE2271B}"/>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843819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7EEB09-C6FC-43E7-96B2-4EBE1DD2BE5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6E8A800-0B06-403E-BE96-7EC757DEDECB}"/>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223C51C-8750-4893-8B31-C213DE35F520}"/>
              </a:ext>
            </a:extLst>
          </p:cNvPr>
          <p:cNvSpPr>
            <a:spLocks noGrp="1"/>
          </p:cNvSpPr>
          <p:nvPr>
            <p:ph type="dt" sz="half" idx="10"/>
          </p:nvPr>
        </p:nvSpPr>
        <p:spPr/>
        <p:txBody>
          <a:bodyPr/>
          <a:lstStyle/>
          <a:p>
            <a:fld id="{739C71FC-273E-483A-A191-3663E08881C3}" type="datetime1">
              <a:rPr lang="zh-TW" altLang="en-US" smtClean="0"/>
              <a:t>2024/12/1</a:t>
            </a:fld>
            <a:endParaRPr lang="zh-TW" altLang="en-US"/>
          </a:p>
        </p:txBody>
      </p:sp>
      <p:sp>
        <p:nvSpPr>
          <p:cNvPr id="5" name="頁尾版面配置區 4">
            <a:extLst>
              <a:ext uri="{FF2B5EF4-FFF2-40B4-BE49-F238E27FC236}">
                <a16:creationId xmlns:a16="http://schemas.microsoft.com/office/drawing/2014/main" id="{11365AC0-13C3-4B6B-A2AB-D113AC73098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0B9F1F2-DCF2-4C6E-981A-B516DBB5EAF8}"/>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231742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584EBC-D271-4261-A18F-A45E1805B89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7194C28-96D2-41C5-83C6-D6137A978E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FA6BDA1-58E1-4121-BD34-B8C04FE119BC}"/>
              </a:ext>
            </a:extLst>
          </p:cNvPr>
          <p:cNvSpPr>
            <a:spLocks noGrp="1"/>
          </p:cNvSpPr>
          <p:nvPr>
            <p:ph type="dt" sz="half" idx="10"/>
          </p:nvPr>
        </p:nvSpPr>
        <p:spPr/>
        <p:txBody>
          <a:bodyPr/>
          <a:lstStyle/>
          <a:p>
            <a:fld id="{A8AE00A5-D3BD-4657-A9C9-CF5995253B92}" type="datetime1">
              <a:rPr lang="zh-TW" altLang="en-US" smtClean="0"/>
              <a:t>2024/12/1</a:t>
            </a:fld>
            <a:endParaRPr lang="zh-TW" altLang="en-US"/>
          </a:p>
        </p:txBody>
      </p:sp>
      <p:sp>
        <p:nvSpPr>
          <p:cNvPr id="5" name="頁尾版面配置區 4">
            <a:extLst>
              <a:ext uri="{FF2B5EF4-FFF2-40B4-BE49-F238E27FC236}">
                <a16:creationId xmlns:a16="http://schemas.microsoft.com/office/drawing/2014/main" id="{DA7FE8DC-BBF0-4DB3-9326-71CDB859C68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B75733A-6251-4742-A857-321AE68E9CDF}"/>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2720221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2DBC4E-76EE-4B09-B423-9502B7CDB37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674F686-37F8-4F81-BCD6-9283E591DA3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B55E4CA-6F48-4621-9CF5-6EA1112580B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8865855-9AB3-4304-87BD-F1F9F80E6915}"/>
              </a:ext>
            </a:extLst>
          </p:cNvPr>
          <p:cNvSpPr>
            <a:spLocks noGrp="1"/>
          </p:cNvSpPr>
          <p:nvPr>
            <p:ph type="dt" sz="half" idx="10"/>
          </p:nvPr>
        </p:nvSpPr>
        <p:spPr/>
        <p:txBody>
          <a:bodyPr/>
          <a:lstStyle/>
          <a:p>
            <a:fld id="{91F84D99-A4EA-4AE7-B7DC-1514CDBCA847}" type="datetime1">
              <a:rPr lang="zh-TW" altLang="en-US" smtClean="0"/>
              <a:t>2024/12/1</a:t>
            </a:fld>
            <a:endParaRPr lang="zh-TW" altLang="en-US"/>
          </a:p>
        </p:txBody>
      </p:sp>
      <p:sp>
        <p:nvSpPr>
          <p:cNvPr id="6" name="頁尾版面配置區 5">
            <a:extLst>
              <a:ext uri="{FF2B5EF4-FFF2-40B4-BE49-F238E27FC236}">
                <a16:creationId xmlns:a16="http://schemas.microsoft.com/office/drawing/2014/main" id="{AAB36437-895E-4130-BB86-7CC2341E132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C0634A4-FE88-48B0-9A8F-676B6685FCC7}"/>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241168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B4B820-0A9B-4DB8-BC41-95689A2C011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4EC2E5A-B1AD-4408-BC2C-560D2C7628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3CF59EA-D64D-49DF-BAB4-6413E031CC4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B3F2F16-FC54-483B-BF07-061934FD7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B6ACB24-C508-4948-8929-D4BEB8526A1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C492FB3-E715-4869-9B7F-4076A3AAB337}"/>
              </a:ext>
            </a:extLst>
          </p:cNvPr>
          <p:cNvSpPr>
            <a:spLocks noGrp="1"/>
          </p:cNvSpPr>
          <p:nvPr>
            <p:ph type="dt" sz="half" idx="10"/>
          </p:nvPr>
        </p:nvSpPr>
        <p:spPr/>
        <p:txBody>
          <a:bodyPr/>
          <a:lstStyle/>
          <a:p>
            <a:fld id="{CC89E0D0-255B-4F1C-955E-E9CE276BF4C2}" type="datetime1">
              <a:rPr lang="zh-TW" altLang="en-US" smtClean="0"/>
              <a:t>2024/12/1</a:t>
            </a:fld>
            <a:endParaRPr lang="zh-TW" altLang="en-US"/>
          </a:p>
        </p:txBody>
      </p:sp>
      <p:sp>
        <p:nvSpPr>
          <p:cNvPr id="8" name="頁尾版面配置區 7">
            <a:extLst>
              <a:ext uri="{FF2B5EF4-FFF2-40B4-BE49-F238E27FC236}">
                <a16:creationId xmlns:a16="http://schemas.microsoft.com/office/drawing/2014/main" id="{0B91E0E0-6F4C-4350-9EB5-5FFE6098D3B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6DBC344-7542-4946-8C62-9210CA72B1C4}"/>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503179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1C1840-348D-4378-BC6D-E0F6A59886B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4A9E8AC-D5A1-48AF-BCE0-8CDCB71D4344}"/>
              </a:ext>
            </a:extLst>
          </p:cNvPr>
          <p:cNvSpPr>
            <a:spLocks noGrp="1"/>
          </p:cNvSpPr>
          <p:nvPr>
            <p:ph type="dt" sz="half" idx="10"/>
          </p:nvPr>
        </p:nvSpPr>
        <p:spPr/>
        <p:txBody>
          <a:bodyPr/>
          <a:lstStyle/>
          <a:p>
            <a:fld id="{E02C2873-59CA-46E0-BDAC-DABB61EE3391}" type="datetime1">
              <a:rPr lang="zh-TW" altLang="en-US" smtClean="0"/>
              <a:t>2024/12/1</a:t>
            </a:fld>
            <a:endParaRPr lang="zh-TW" altLang="en-US"/>
          </a:p>
        </p:txBody>
      </p:sp>
      <p:sp>
        <p:nvSpPr>
          <p:cNvPr id="4" name="頁尾版面配置區 3">
            <a:extLst>
              <a:ext uri="{FF2B5EF4-FFF2-40B4-BE49-F238E27FC236}">
                <a16:creationId xmlns:a16="http://schemas.microsoft.com/office/drawing/2014/main" id="{9DF94557-9507-4F9C-AA5A-1617BD63A1B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27EFF8E-D12D-415C-AFB5-82DD45EDD69B}"/>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47254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83B8B8F-FA1E-4886-AEAB-EEBF4D95C7EC}"/>
              </a:ext>
            </a:extLst>
          </p:cNvPr>
          <p:cNvSpPr>
            <a:spLocks noGrp="1"/>
          </p:cNvSpPr>
          <p:nvPr>
            <p:ph type="dt" sz="half" idx="10"/>
          </p:nvPr>
        </p:nvSpPr>
        <p:spPr/>
        <p:txBody>
          <a:bodyPr/>
          <a:lstStyle/>
          <a:p>
            <a:fld id="{81C7F6A5-1896-4591-8FC9-CA16FB5E6C10}" type="datetime1">
              <a:rPr lang="zh-TW" altLang="en-US" smtClean="0"/>
              <a:t>2024/12/1</a:t>
            </a:fld>
            <a:endParaRPr lang="zh-TW" altLang="en-US"/>
          </a:p>
        </p:txBody>
      </p:sp>
      <p:sp>
        <p:nvSpPr>
          <p:cNvPr id="3" name="頁尾版面配置區 2">
            <a:extLst>
              <a:ext uri="{FF2B5EF4-FFF2-40B4-BE49-F238E27FC236}">
                <a16:creationId xmlns:a16="http://schemas.microsoft.com/office/drawing/2014/main" id="{DE1B92F4-412C-41E2-BC0C-5C6A92E9A37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F95CA3F-E864-4058-985A-2443F1C0E7AA}"/>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81660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F60E3E-41AB-4CD8-A18C-B51D8295204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26F88F9-BE26-4002-88E5-796C9D6F8D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8427400-A06E-4354-B230-36598B0E6D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29FDA78-DE73-45C8-89B7-8E3BD6F89F60}"/>
              </a:ext>
            </a:extLst>
          </p:cNvPr>
          <p:cNvSpPr>
            <a:spLocks noGrp="1"/>
          </p:cNvSpPr>
          <p:nvPr>
            <p:ph type="dt" sz="half" idx="10"/>
          </p:nvPr>
        </p:nvSpPr>
        <p:spPr/>
        <p:txBody>
          <a:bodyPr/>
          <a:lstStyle/>
          <a:p>
            <a:fld id="{919502E1-006C-4740-8283-C1AD9DC93FEC}" type="datetime1">
              <a:rPr lang="zh-TW" altLang="en-US" smtClean="0"/>
              <a:t>2024/12/1</a:t>
            </a:fld>
            <a:endParaRPr lang="zh-TW" altLang="en-US"/>
          </a:p>
        </p:txBody>
      </p:sp>
      <p:sp>
        <p:nvSpPr>
          <p:cNvPr id="6" name="頁尾版面配置區 5">
            <a:extLst>
              <a:ext uri="{FF2B5EF4-FFF2-40B4-BE49-F238E27FC236}">
                <a16:creationId xmlns:a16="http://schemas.microsoft.com/office/drawing/2014/main" id="{D7E491EA-345C-49DB-9383-5C9690CB861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3D68989-5B64-4263-8FB8-086D54A48050}"/>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394505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281562-5306-4B13-9803-5AC9F3F0B38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D39301-C93A-4F2E-98FF-C3B1CD1052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a:extLst>
              <a:ext uri="{FF2B5EF4-FFF2-40B4-BE49-F238E27FC236}">
                <a16:creationId xmlns:a16="http://schemas.microsoft.com/office/drawing/2014/main" id="{2BE2B94B-6D12-4EF1-AF47-EE24D7C59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09C259C-5686-432F-9670-25A1C1C37EF5}"/>
              </a:ext>
            </a:extLst>
          </p:cNvPr>
          <p:cNvSpPr>
            <a:spLocks noGrp="1"/>
          </p:cNvSpPr>
          <p:nvPr>
            <p:ph type="dt" sz="half" idx="10"/>
          </p:nvPr>
        </p:nvSpPr>
        <p:spPr/>
        <p:txBody>
          <a:bodyPr/>
          <a:lstStyle/>
          <a:p>
            <a:fld id="{5F436E43-00B8-409F-8CDC-367E5EA6C7A9}" type="datetime1">
              <a:rPr lang="zh-TW" altLang="en-US" smtClean="0"/>
              <a:t>2024/12/1</a:t>
            </a:fld>
            <a:endParaRPr lang="zh-TW" altLang="en-US"/>
          </a:p>
        </p:txBody>
      </p:sp>
      <p:sp>
        <p:nvSpPr>
          <p:cNvPr id="6" name="頁尾版面配置區 5">
            <a:extLst>
              <a:ext uri="{FF2B5EF4-FFF2-40B4-BE49-F238E27FC236}">
                <a16:creationId xmlns:a16="http://schemas.microsoft.com/office/drawing/2014/main" id="{38139940-560E-43B8-AA93-835CF7076C1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D8B335F-6E32-4582-91C3-77FFFA20B53F}"/>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621217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2955F8F-A6B6-48FA-8577-5F0F2A762B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E871878-D26D-45B0-8982-AE8A3DB3F8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09040D3-7CF9-4B81-A782-F5CD254234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76F2C4-E6B3-46BA-AAFB-82697000A816}" type="datetime1">
              <a:rPr lang="zh-TW" altLang="en-US" smtClean="0"/>
              <a:t>2024/12/1</a:t>
            </a:fld>
            <a:endParaRPr lang="zh-TW" altLang="en-US"/>
          </a:p>
        </p:txBody>
      </p:sp>
      <p:sp>
        <p:nvSpPr>
          <p:cNvPr id="5" name="頁尾版面配置區 4">
            <a:extLst>
              <a:ext uri="{FF2B5EF4-FFF2-40B4-BE49-F238E27FC236}">
                <a16:creationId xmlns:a16="http://schemas.microsoft.com/office/drawing/2014/main" id="{AF0FA93C-EB3D-4CC6-858B-A30C84905A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10EF0DF-ACE3-4D59-B0B8-0AE1A1575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135174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486F97-BAF7-42AD-B514-C9DC7847CD79}"/>
              </a:ext>
            </a:extLst>
          </p:cNvPr>
          <p:cNvSpPr>
            <a:spLocks noGrp="1"/>
          </p:cNvSpPr>
          <p:nvPr>
            <p:ph type="ctrTitle"/>
          </p:nvPr>
        </p:nvSpPr>
        <p:spPr>
          <a:xfrm>
            <a:off x="419100" y="1731963"/>
            <a:ext cx="11353800" cy="2387600"/>
          </a:xfrm>
        </p:spPr>
        <p:txBody>
          <a:bodyPr>
            <a:normAutofit fontScale="90000"/>
          </a:bodyPr>
          <a:lstStyle/>
          <a:p>
            <a:r>
              <a:rPr lang="en-US" altLang="zh-TW" b="1" dirty="0">
                <a:solidFill>
                  <a:srgbClr val="00FFCC"/>
                </a:solidFill>
                <a:effectLst>
                  <a:outerShdw blurRad="38100" dist="38100" dir="2700000" algn="tl">
                    <a:srgbClr val="000000">
                      <a:alpha val="43137"/>
                    </a:srgbClr>
                  </a:outerShdw>
                </a:effectLst>
              </a:rPr>
              <a:t>An obstacle-avoidance algorithm for mobile robot in dynamic environments</a:t>
            </a:r>
            <a:endParaRPr lang="zh-TW" altLang="en-US" b="1" dirty="0">
              <a:solidFill>
                <a:srgbClr val="00FFCC"/>
              </a:solidFill>
              <a:effectLst>
                <a:outerShdw blurRad="38100" dist="38100" dir="2700000" algn="tl">
                  <a:srgbClr val="000000">
                    <a:alpha val="43137"/>
                  </a:srgbClr>
                </a:outerShdw>
              </a:effectLst>
            </a:endParaRPr>
          </a:p>
        </p:txBody>
      </p:sp>
      <p:sp>
        <p:nvSpPr>
          <p:cNvPr id="3" name="副標題 2">
            <a:extLst>
              <a:ext uri="{FF2B5EF4-FFF2-40B4-BE49-F238E27FC236}">
                <a16:creationId xmlns:a16="http://schemas.microsoft.com/office/drawing/2014/main" id="{8B156CF5-3FD9-4894-A800-BBC850D5D00F}"/>
              </a:ext>
            </a:extLst>
          </p:cNvPr>
          <p:cNvSpPr>
            <a:spLocks noGrp="1"/>
          </p:cNvSpPr>
          <p:nvPr>
            <p:ph type="subTitle" idx="1"/>
          </p:nvPr>
        </p:nvSpPr>
        <p:spPr>
          <a:xfrm>
            <a:off x="1523999" y="4151313"/>
            <a:ext cx="9144000" cy="2387599"/>
          </a:xfrm>
        </p:spPr>
        <p:txBody>
          <a:bodyPr>
            <a:normAutofit/>
          </a:bodyPr>
          <a:lstStyle/>
          <a:p>
            <a:pPr>
              <a:lnSpc>
                <a:spcPct val="150000"/>
              </a:lnSpc>
            </a:pPr>
            <a:r>
              <a:rPr lang="zh-TW" altLang="en-US" b="1" dirty="0">
                <a:solidFill>
                  <a:schemeClr val="accent6">
                    <a:lumMod val="20000"/>
                    <a:lumOff val="80000"/>
                  </a:schemeClr>
                </a:solidFill>
              </a:rPr>
              <a:t>國立台灣大學機械工程所 設計組</a:t>
            </a:r>
            <a:br>
              <a:rPr lang="zh-TW" altLang="en-US" b="1" dirty="0">
                <a:solidFill>
                  <a:schemeClr val="accent6">
                    <a:lumMod val="20000"/>
                    <a:lumOff val="80000"/>
                  </a:schemeClr>
                </a:solidFill>
              </a:rPr>
            </a:br>
            <a:r>
              <a:rPr lang="en-US" altLang="zh-TW" b="1" dirty="0">
                <a:solidFill>
                  <a:schemeClr val="accent6">
                    <a:lumMod val="20000"/>
                    <a:lumOff val="80000"/>
                  </a:schemeClr>
                </a:solidFill>
              </a:rPr>
              <a:t>student: </a:t>
            </a:r>
            <a:r>
              <a:rPr lang="zh-TW" altLang="en-US" b="1" dirty="0">
                <a:solidFill>
                  <a:schemeClr val="accent6">
                    <a:lumMod val="20000"/>
                    <a:lumOff val="80000"/>
                  </a:schemeClr>
                </a:solidFill>
              </a:rPr>
              <a:t>王邑安</a:t>
            </a:r>
            <a:br>
              <a:rPr lang="zh-TW" altLang="en-US" b="1" dirty="0">
                <a:solidFill>
                  <a:schemeClr val="accent6">
                    <a:lumMod val="20000"/>
                    <a:lumOff val="80000"/>
                  </a:schemeClr>
                </a:solidFill>
              </a:rPr>
            </a:br>
            <a:r>
              <a:rPr lang="zh-TW" altLang="en-US" b="1" dirty="0">
                <a:solidFill>
                  <a:schemeClr val="accent6">
                    <a:lumMod val="20000"/>
                    <a:lumOff val="80000"/>
                  </a:schemeClr>
                </a:solidFill>
              </a:rPr>
              <a:t>​</a:t>
            </a:r>
            <a:r>
              <a:rPr lang="en-US" altLang="zh-TW" b="1" dirty="0">
                <a:solidFill>
                  <a:schemeClr val="accent6">
                    <a:lumMod val="20000"/>
                    <a:lumOff val="80000"/>
                  </a:schemeClr>
                </a:solidFill>
              </a:rPr>
              <a:t>professor: </a:t>
            </a:r>
            <a:r>
              <a:rPr lang="zh-TW" altLang="en-US" b="1" dirty="0">
                <a:solidFill>
                  <a:schemeClr val="accent6">
                    <a:lumMod val="20000"/>
                    <a:lumOff val="80000"/>
                  </a:schemeClr>
                </a:solidFill>
              </a:rPr>
              <a:t>詹魁元</a:t>
            </a:r>
            <a:br>
              <a:rPr lang="zh-TW" altLang="en-US" b="1" dirty="0">
                <a:solidFill>
                  <a:schemeClr val="accent6">
                    <a:lumMod val="20000"/>
                    <a:lumOff val="80000"/>
                  </a:schemeClr>
                </a:solidFill>
              </a:rPr>
            </a:br>
            <a:endParaRPr lang="zh-TW" altLang="en-US" b="1" dirty="0">
              <a:solidFill>
                <a:schemeClr val="accent6">
                  <a:lumMod val="20000"/>
                  <a:lumOff val="80000"/>
                </a:schemeClr>
              </a:solidFill>
            </a:endParaRPr>
          </a:p>
        </p:txBody>
      </p:sp>
      <p:sp>
        <p:nvSpPr>
          <p:cNvPr id="4" name="投影片編號版面配置區 3">
            <a:extLst>
              <a:ext uri="{FF2B5EF4-FFF2-40B4-BE49-F238E27FC236}">
                <a16:creationId xmlns:a16="http://schemas.microsoft.com/office/drawing/2014/main" id="{E083D9F7-868F-46C5-B3DE-C970C7137B9E}"/>
              </a:ext>
            </a:extLst>
          </p:cNvPr>
          <p:cNvSpPr>
            <a:spLocks noGrp="1"/>
          </p:cNvSpPr>
          <p:nvPr>
            <p:ph type="sldNum" sz="quarter" idx="12"/>
          </p:nvPr>
        </p:nvSpPr>
        <p:spPr/>
        <p:txBody>
          <a:bodyPr/>
          <a:lstStyle/>
          <a:p>
            <a:fld id="{E595EBD0-53CB-4A76-B24E-6BC3F313E348}" type="slidenum">
              <a:rPr lang="zh-TW" altLang="en-US" smtClean="0"/>
              <a:t>1</a:t>
            </a:fld>
            <a:endParaRPr lang="zh-TW" altLang="en-US"/>
          </a:p>
        </p:txBody>
      </p:sp>
      <p:grpSp>
        <p:nvGrpSpPr>
          <p:cNvPr id="14" name="群組 13">
            <a:extLst>
              <a:ext uri="{FF2B5EF4-FFF2-40B4-BE49-F238E27FC236}">
                <a16:creationId xmlns:a16="http://schemas.microsoft.com/office/drawing/2014/main" id="{71D3CE6A-D4AF-479D-A107-3C8CB68554D8}"/>
              </a:ext>
            </a:extLst>
          </p:cNvPr>
          <p:cNvGrpSpPr/>
          <p:nvPr/>
        </p:nvGrpSpPr>
        <p:grpSpPr>
          <a:xfrm>
            <a:off x="9262533" y="136525"/>
            <a:ext cx="2810933" cy="668866"/>
            <a:chOff x="7780867" y="211667"/>
            <a:chExt cx="2810933" cy="668866"/>
          </a:xfrm>
        </p:grpSpPr>
        <p:sp>
          <p:nvSpPr>
            <p:cNvPr id="13" name="矩形 12">
              <a:extLst>
                <a:ext uri="{FF2B5EF4-FFF2-40B4-BE49-F238E27FC236}">
                  <a16:creationId xmlns:a16="http://schemas.microsoft.com/office/drawing/2014/main" id="{22C85A98-1B23-4785-BF0D-F3510A54B7C9}"/>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072DAC13-375C-4778-ACC7-80407715F710}"/>
                </a:ext>
              </a:extLst>
            </p:cNvPr>
            <p:cNvGrpSpPr>
              <a:grpSpLocks noChangeAspect="1"/>
            </p:cNvGrpSpPr>
            <p:nvPr/>
          </p:nvGrpSpPr>
          <p:grpSpPr>
            <a:xfrm>
              <a:off x="7845641" y="307446"/>
              <a:ext cx="2334347" cy="468000"/>
              <a:chOff x="0" y="0"/>
              <a:chExt cx="4211517" cy="851040"/>
            </a:xfrm>
          </p:grpSpPr>
          <p:pic>
            <p:nvPicPr>
              <p:cNvPr id="11" name="圖片 10">
                <a:extLst>
                  <a:ext uri="{FF2B5EF4-FFF2-40B4-BE49-F238E27FC236}">
                    <a16:creationId xmlns:a16="http://schemas.microsoft.com/office/drawing/2014/main" id="{B5998547-F3A7-4134-8F49-EC8B707516BA}"/>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12" name="文字方塊 19">
                <a:extLst>
                  <a:ext uri="{FF2B5EF4-FFF2-40B4-BE49-F238E27FC236}">
                    <a16:creationId xmlns:a16="http://schemas.microsoft.com/office/drawing/2014/main" id="{9A8C5B4A-D2BF-4DEC-8AFA-28CEC0451BDA}"/>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3620246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28109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Result</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10</a:t>
            </a:fld>
            <a:endParaRPr lang="zh-TW" altLang="en-US" dirty="0"/>
          </a:p>
        </p:txBody>
      </p:sp>
      <p:sp>
        <p:nvSpPr>
          <p:cNvPr id="13" name="內容版面配置區 12">
            <a:extLst>
              <a:ext uri="{FF2B5EF4-FFF2-40B4-BE49-F238E27FC236}">
                <a16:creationId xmlns:a16="http://schemas.microsoft.com/office/drawing/2014/main" id="{11656605-FBCD-47F1-9774-6504E8180C87}"/>
              </a:ext>
            </a:extLst>
          </p:cNvPr>
          <p:cNvSpPr>
            <a:spLocks noGrp="1"/>
          </p:cNvSpPr>
          <p:nvPr>
            <p:ph idx="1"/>
          </p:nvPr>
        </p:nvSpPr>
        <p:spPr>
          <a:xfrm>
            <a:off x="838200" y="3826933"/>
            <a:ext cx="10515600" cy="2350030"/>
          </a:xfrm>
        </p:spPr>
        <p:txBody>
          <a:bodyPr>
            <a:normAutofit/>
          </a:bodyPr>
          <a:lstStyle/>
          <a:p>
            <a:pPr marL="514350" indent="-514350">
              <a:buFont typeface="+mj-lt"/>
              <a:buAutoNum type="arabicPeriod"/>
            </a:pPr>
            <a:r>
              <a:rPr lang="en-US" altLang="zh-TW" dirty="0">
                <a:solidFill>
                  <a:schemeClr val="accent6">
                    <a:lumMod val="20000"/>
                    <a:lumOff val="80000"/>
                  </a:schemeClr>
                </a:solidFill>
              </a:rPr>
              <a:t>Passing rate: </a:t>
            </a:r>
            <a:r>
              <a:rPr lang="en-US" altLang="zh-TW" b="1" dirty="0">
                <a:solidFill>
                  <a:srgbClr val="FFC000"/>
                </a:solidFill>
              </a:rPr>
              <a:t>87.5%</a:t>
            </a:r>
            <a:r>
              <a:rPr lang="zh-TW" altLang="en-US" dirty="0">
                <a:solidFill>
                  <a:schemeClr val="accent6">
                    <a:lumMod val="20000"/>
                    <a:lumOff val="80000"/>
                  </a:schemeClr>
                </a:solidFill>
              </a:rPr>
              <a:t> </a:t>
            </a:r>
            <a:endParaRPr lang="en-US" altLang="zh-TW" dirty="0">
              <a:solidFill>
                <a:schemeClr val="accent6">
                  <a:lumMod val="20000"/>
                  <a:lumOff val="80000"/>
                </a:schemeClr>
              </a:solidFill>
            </a:endParaRPr>
          </a:p>
          <a:p>
            <a:pPr>
              <a:buFont typeface="Symbol" panose="05050102010706020507" pitchFamily="18" charset="2"/>
              <a:buChar char="Þ"/>
            </a:pPr>
            <a:r>
              <a:rPr lang="en-US" altLang="zh-TW" dirty="0">
                <a:solidFill>
                  <a:schemeClr val="accent6">
                    <a:lumMod val="20000"/>
                    <a:lumOff val="80000"/>
                  </a:schemeClr>
                </a:solidFill>
              </a:rPr>
              <a:t>Feasible strategy</a:t>
            </a:r>
          </a:p>
          <a:p>
            <a:pPr marL="514350" indent="-514350">
              <a:buFont typeface="+mj-lt"/>
              <a:buAutoNum type="arabicPeriod" startAt="2"/>
            </a:pPr>
            <a:r>
              <a:rPr lang="en-US" altLang="zh-TW" sz="2800" dirty="0">
                <a:solidFill>
                  <a:schemeClr val="accent6">
                    <a:lumMod val="20000"/>
                    <a:lumOff val="80000"/>
                  </a:schemeClr>
                </a:solidFill>
              </a:rPr>
              <a:t>Compare to exiting method, average </a:t>
            </a:r>
            <a:r>
              <a:rPr lang="en-US" altLang="zh-TW" dirty="0">
                <a:solidFill>
                  <a:schemeClr val="accent6">
                    <a:lumMod val="20000"/>
                    <a:lumOff val="80000"/>
                  </a:schemeClr>
                </a:solidFill>
              </a:rPr>
              <a:t>time cost </a:t>
            </a:r>
            <a:r>
              <a:rPr lang="zh-TW" altLang="en-US" b="1" dirty="0">
                <a:solidFill>
                  <a:srgbClr val="FFC000"/>
                </a:solidFill>
              </a:rPr>
              <a:t>↓</a:t>
            </a:r>
            <a:r>
              <a:rPr lang="en-US" altLang="zh-TW" b="1" dirty="0">
                <a:solidFill>
                  <a:srgbClr val="FFC000"/>
                </a:solidFill>
              </a:rPr>
              <a:t>0.785 second</a:t>
            </a:r>
          </a:p>
          <a:p>
            <a:pPr>
              <a:buFont typeface="Symbol" panose="05050102010706020507" pitchFamily="18" charset="2"/>
              <a:buChar char="Þ"/>
            </a:pPr>
            <a:r>
              <a:rPr lang="en-US" altLang="zh-TW" dirty="0">
                <a:solidFill>
                  <a:schemeClr val="accent6">
                    <a:lumMod val="20000"/>
                    <a:lumOff val="80000"/>
                  </a:schemeClr>
                </a:solidFill>
              </a:rPr>
              <a:t>More</a:t>
            </a:r>
            <a:r>
              <a:rPr lang="zh-TW" altLang="en-US" dirty="0">
                <a:solidFill>
                  <a:schemeClr val="accent6">
                    <a:lumMod val="20000"/>
                    <a:lumOff val="80000"/>
                  </a:schemeClr>
                </a:solidFill>
              </a:rPr>
              <a:t> </a:t>
            </a:r>
            <a:r>
              <a:rPr lang="en-US" altLang="zh-TW" dirty="0">
                <a:solidFill>
                  <a:schemeClr val="accent6">
                    <a:lumMod val="20000"/>
                    <a:lumOff val="80000"/>
                  </a:schemeClr>
                </a:solidFill>
              </a:rPr>
              <a:t>efficient</a:t>
            </a:r>
            <a:r>
              <a:rPr lang="zh-TW" altLang="en-US" dirty="0">
                <a:solidFill>
                  <a:schemeClr val="accent6">
                    <a:lumMod val="20000"/>
                    <a:lumOff val="80000"/>
                  </a:schemeClr>
                </a:solidFill>
              </a:rPr>
              <a:t> </a:t>
            </a:r>
            <a:r>
              <a:rPr lang="en-US" altLang="zh-TW" dirty="0">
                <a:solidFill>
                  <a:schemeClr val="accent6">
                    <a:lumMod val="20000"/>
                    <a:lumOff val="80000"/>
                  </a:schemeClr>
                </a:solidFill>
              </a:rPr>
              <a:t>strategy</a:t>
            </a:r>
          </a:p>
          <a:p>
            <a:pPr marL="0" indent="0">
              <a:buNone/>
            </a:pPr>
            <a:endParaRPr lang="zh-TW" altLang="en-US" sz="2800" dirty="0">
              <a:solidFill>
                <a:schemeClr val="accent6">
                  <a:lumMod val="20000"/>
                  <a:lumOff val="80000"/>
                </a:schemeClr>
              </a:solidFill>
            </a:endParaRPr>
          </a:p>
        </p:txBody>
      </p:sp>
      <p:graphicFrame>
        <p:nvGraphicFramePr>
          <p:cNvPr id="18" name="表格 29">
            <a:extLst>
              <a:ext uri="{FF2B5EF4-FFF2-40B4-BE49-F238E27FC236}">
                <a16:creationId xmlns:a16="http://schemas.microsoft.com/office/drawing/2014/main" id="{3AEC6DDC-68B4-4841-B2B2-06E3638827F2}"/>
              </a:ext>
            </a:extLst>
          </p:cNvPr>
          <p:cNvGraphicFramePr>
            <a:graphicFrameLocks noGrp="1"/>
          </p:cNvGraphicFramePr>
          <p:nvPr>
            <p:extLst>
              <p:ext uri="{D42A27DB-BD31-4B8C-83A1-F6EECF244321}">
                <p14:modId xmlns:p14="http://schemas.microsoft.com/office/powerpoint/2010/main" val="1850644849"/>
              </p:ext>
            </p:extLst>
          </p:nvPr>
        </p:nvGraphicFramePr>
        <p:xfrm>
          <a:off x="300566" y="2200358"/>
          <a:ext cx="11590868" cy="1381760"/>
        </p:xfrm>
        <a:graphic>
          <a:graphicData uri="http://schemas.openxmlformats.org/drawingml/2006/table">
            <a:tbl>
              <a:tblPr firstRow="1" bandRow="1">
                <a:tableStyleId>{5C22544A-7EE6-4342-B048-85BDC9FD1C3A}</a:tableStyleId>
              </a:tblPr>
              <a:tblGrid>
                <a:gridCol w="711201">
                  <a:extLst>
                    <a:ext uri="{9D8B030D-6E8A-4147-A177-3AD203B41FA5}">
                      <a16:colId xmlns:a16="http://schemas.microsoft.com/office/drawing/2014/main" val="2404597558"/>
                    </a:ext>
                  </a:extLst>
                </a:gridCol>
                <a:gridCol w="1225550">
                  <a:extLst>
                    <a:ext uri="{9D8B030D-6E8A-4147-A177-3AD203B41FA5}">
                      <a16:colId xmlns:a16="http://schemas.microsoft.com/office/drawing/2014/main" val="1853053510"/>
                    </a:ext>
                  </a:extLst>
                </a:gridCol>
                <a:gridCol w="1225550">
                  <a:extLst>
                    <a:ext uri="{9D8B030D-6E8A-4147-A177-3AD203B41FA5}">
                      <a16:colId xmlns:a16="http://schemas.microsoft.com/office/drawing/2014/main" val="1723743086"/>
                    </a:ext>
                  </a:extLst>
                </a:gridCol>
                <a:gridCol w="1225550">
                  <a:extLst>
                    <a:ext uri="{9D8B030D-6E8A-4147-A177-3AD203B41FA5}">
                      <a16:colId xmlns:a16="http://schemas.microsoft.com/office/drawing/2014/main" val="149482448"/>
                    </a:ext>
                  </a:extLst>
                </a:gridCol>
                <a:gridCol w="1225550">
                  <a:extLst>
                    <a:ext uri="{9D8B030D-6E8A-4147-A177-3AD203B41FA5}">
                      <a16:colId xmlns:a16="http://schemas.microsoft.com/office/drawing/2014/main" val="2694795670"/>
                    </a:ext>
                  </a:extLst>
                </a:gridCol>
                <a:gridCol w="1225550">
                  <a:extLst>
                    <a:ext uri="{9D8B030D-6E8A-4147-A177-3AD203B41FA5}">
                      <a16:colId xmlns:a16="http://schemas.microsoft.com/office/drawing/2014/main" val="1694666158"/>
                    </a:ext>
                  </a:extLst>
                </a:gridCol>
                <a:gridCol w="1225550">
                  <a:extLst>
                    <a:ext uri="{9D8B030D-6E8A-4147-A177-3AD203B41FA5}">
                      <a16:colId xmlns:a16="http://schemas.microsoft.com/office/drawing/2014/main" val="1464656258"/>
                    </a:ext>
                  </a:extLst>
                </a:gridCol>
                <a:gridCol w="1225550">
                  <a:extLst>
                    <a:ext uri="{9D8B030D-6E8A-4147-A177-3AD203B41FA5}">
                      <a16:colId xmlns:a16="http://schemas.microsoft.com/office/drawing/2014/main" val="1706600797"/>
                    </a:ext>
                  </a:extLst>
                </a:gridCol>
                <a:gridCol w="1225550">
                  <a:extLst>
                    <a:ext uri="{9D8B030D-6E8A-4147-A177-3AD203B41FA5}">
                      <a16:colId xmlns:a16="http://schemas.microsoft.com/office/drawing/2014/main" val="3988938529"/>
                    </a:ext>
                  </a:extLst>
                </a:gridCol>
                <a:gridCol w="1075267">
                  <a:extLst>
                    <a:ext uri="{9D8B030D-6E8A-4147-A177-3AD203B41FA5}">
                      <a16:colId xmlns:a16="http://schemas.microsoft.com/office/drawing/2014/main" val="2815292133"/>
                    </a:ext>
                  </a:extLst>
                </a:gridCol>
              </a:tblGrid>
              <a:tr h="370840">
                <a:tc>
                  <a:txBody>
                    <a:bodyPr/>
                    <a:lstStyle/>
                    <a:p>
                      <a:pPr algn="ctr"/>
                      <a:r>
                        <a:rPr lang="en-US" altLang="zh-TW" dirty="0"/>
                        <a:t>case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algn="ctr"/>
                      <a:r>
                        <a:rPr lang="en-US" altLang="zh-TW" dirty="0"/>
                        <a:t>scenario1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algn="ctr"/>
                      <a:r>
                        <a:rPr lang="en-US" altLang="zh-TW" dirty="0"/>
                        <a:t>scenerio2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algn="ctr"/>
                      <a:r>
                        <a:rPr lang="en-US" altLang="zh-TW" dirty="0"/>
                        <a:t>average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extLst>
                  <a:ext uri="{0D108BD9-81ED-4DB2-BD59-A6C34878D82A}">
                    <a16:rowId xmlns:a16="http://schemas.microsoft.com/office/drawing/2014/main" val="1766384422"/>
                  </a:ext>
                </a:extLst>
              </a:tr>
              <a:tr h="370840">
                <a:tc>
                  <a:txBody>
                    <a:bodyPr/>
                    <a:lstStyle/>
                    <a:p>
                      <a:pPr algn="ctr"/>
                      <a:r>
                        <a:rPr lang="en-US" altLang="zh-TW" dirty="0"/>
                        <a:t>old</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18.39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17.88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20.03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17.88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16.12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rgbClr val="FF0000"/>
                          </a:solidFill>
                          <a:effectLst/>
                          <a:latin typeface="+mn-ea"/>
                          <a:ea typeface="+mn-ea"/>
                        </a:rPr>
                        <a:t>FAIL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16.89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rgbClr val="000000"/>
                          </a:solidFill>
                          <a:effectLst/>
                          <a:latin typeface="+mn-ea"/>
                          <a:ea typeface="+mn-ea"/>
                        </a:rPr>
                        <a:t>17.795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extLst>
                  <a:ext uri="{0D108BD9-81ED-4DB2-BD59-A6C34878D82A}">
                    <a16:rowId xmlns:a16="http://schemas.microsoft.com/office/drawing/2014/main" val="3002855932"/>
                  </a:ext>
                </a:extLst>
              </a:tr>
              <a:tr h="370840">
                <a:tc>
                  <a:txBody>
                    <a:bodyPr/>
                    <a:lstStyle/>
                    <a:p>
                      <a:pPr algn="ctr"/>
                      <a:r>
                        <a:rPr lang="en-US" altLang="zh-TW" dirty="0"/>
                        <a:t>new</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17.09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16.75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16.04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rgbClr val="FF0000"/>
                          </a:solidFill>
                          <a:effectLst/>
                          <a:latin typeface="+mn-ea"/>
                          <a:ea typeface="+mn-ea"/>
                        </a:rPr>
                        <a:t>FAIL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16.63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rgbClr val="000000"/>
                          </a:solidFill>
                          <a:effectLst/>
                          <a:latin typeface="+mn-ea"/>
                          <a:ea typeface="+mn-ea"/>
                        </a:rPr>
                        <a:t>17.01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extLst>
                  <a:ext uri="{0D108BD9-81ED-4DB2-BD59-A6C34878D82A}">
                    <a16:rowId xmlns:a16="http://schemas.microsoft.com/office/drawing/2014/main" val="1654767047"/>
                  </a:ext>
                </a:extLst>
              </a:tr>
            </a:tbl>
          </a:graphicData>
        </a:graphic>
      </p:graphicFrame>
      <p:sp>
        <p:nvSpPr>
          <p:cNvPr id="30" name="文字方塊 29">
            <a:extLst>
              <a:ext uri="{FF2B5EF4-FFF2-40B4-BE49-F238E27FC236}">
                <a16:creationId xmlns:a16="http://schemas.microsoft.com/office/drawing/2014/main" id="{07B8C11E-E95E-4A54-B587-E95A0DAADD48}"/>
              </a:ext>
            </a:extLst>
          </p:cNvPr>
          <p:cNvSpPr txBox="1"/>
          <p:nvPr/>
        </p:nvSpPr>
        <p:spPr>
          <a:xfrm>
            <a:off x="651930" y="1448136"/>
            <a:ext cx="4411135" cy="523220"/>
          </a:xfrm>
          <a:prstGeom prst="rect">
            <a:avLst/>
          </a:prstGeom>
          <a:noFill/>
        </p:spPr>
        <p:txBody>
          <a:bodyPr wrap="square" rtlCol="0">
            <a:spAutoFit/>
          </a:bodyPr>
          <a:lstStyle/>
          <a:p>
            <a:r>
              <a:rPr lang="en-US" altLang="zh-TW" sz="2800" dirty="0">
                <a:solidFill>
                  <a:srgbClr val="0CEAC0"/>
                </a:solidFill>
              </a:rPr>
              <a:t>Time cost (second):</a:t>
            </a:r>
            <a:endParaRPr lang="zh-TW" altLang="en-US" sz="2800" dirty="0">
              <a:solidFill>
                <a:srgbClr val="0CEAC0"/>
              </a:solidFill>
            </a:endParaRPr>
          </a:p>
        </p:txBody>
      </p:sp>
      <p:grpSp>
        <p:nvGrpSpPr>
          <p:cNvPr id="12" name="群組 11">
            <a:extLst>
              <a:ext uri="{FF2B5EF4-FFF2-40B4-BE49-F238E27FC236}">
                <a16:creationId xmlns:a16="http://schemas.microsoft.com/office/drawing/2014/main" id="{F8636B6A-B4B8-499A-8A12-8268BD52FBC2}"/>
              </a:ext>
            </a:extLst>
          </p:cNvPr>
          <p:cNvGrpSpPr/>
          <p:nvPr/>
        </p:nvGrpSpPr>
        <p:grpSpPr>
          <a:xfrm>
            <a:off x="9262533" y="136525"/>
            <a:ext cx="2810933" cy="668866"/>
            <a:chOff x="7780867" y="211667"/>
            <a:chExt cx="2810933" cy="668866"/>
          </a:xfrm>
        </p:grpSpPr>
        <p:sp>
          <p:nvSpPr>
            <p:cNvPr id="14" name="矩形 13">
              <a:extLst>
                <a:ext uri="{FF2B5EF4-FFF2-40B4-BE49-F238E27FC236}">
                  <a16:creationId xmlns:a16="http://schemas.microsoft.com/office/drawing/2014/main" id="{F8DAF490-3A93-4CDD-9657-0932CCF1432B}"/>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E4F8002A-2861-4FA4-AC35-94458728D2DB}"/>
                </a:ext>
              </a:extLst>
            </p:cNvPr>
            <p:cNvGrpSpPr>
              <a:grpSpLocks noChangeAspect="1"/>
            </p:cNvGrpSpPr>
            <p:nvPr/>
          </p:nvGrpSpPr>
          <p:grpSpPr>
            <a:xfrm>
              <a:off x="7845641" y="307446"/>
              <a:ext cx="2334347" cy="468000"/>
              <a:chOff x="0" y="0"/>
              <a:chExt cx="4211517" cy="851040"/>
            </a:xfrm>
          </p:grpSpPr>
          <p:pic>
            <p:nvPicPr>
              <p:cNvPr id="16" name="圖片 15">
                <a:extLst>
                  <a:ext uri="{FF2B5EF4-FFF2-40B4-BE49-F238E27FC236}">
                    <a16:creationId xmlns:a16="http://schemas.microsoft.com/office/drawing/2014/main" id="{16BB6771-AECF-4FCF-8825-2165983BE190}"/>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19" name="文字方塊 19">
                <a:extLst>
                  <a:ext uri="{FF2B5EF4-FFF2-40B4-BE49-F238E27FC236}">
                    <a16:creationId xmlns:a16="http://schemas.microsoft.com/office/drawing/2014/main" id="{7FA60DE4-73B1-45E0-9CAC-7C0D8DB214B8}"/>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116808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1" y="296333"/>
            <a:ext cx="4521201"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Contribution</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355600" cy="365125"/>
          </a:xfrm>
        </p:spPr>
        <p:txBody>
          <a:bodyPr/>
          <a:lstStyle/>
          <a:p>
            <a:fld id="{E595EBD0-53CB-4A76-B24E-6BC3F313E348}" type="slidenum">
              <a:rPr lang="zh-TW" altLang="en-US" smtClean="0"/>
              <a:t>11</a:t>
            </a:fld>
            <a:endParaRPr lang="zh-TW" altLang="en-US" dirty="0"/>
          </a:p>
        </p:txBody>
      </p:sp>
      <p:sp>
        <p:nvSpPr>
          <p:cNvPr id="13" name="內容版面配置區 12">
            <a:extLst>
              <a:ext uri="{FF2B5EF4-FFF2-40B4-BE49-F238E27FC236}">
                <a16:creationId xmlns:a16="http://schemas.microsoft.com/office/drawing/2014/main" id="{11656605-FBCD-47F1-9774-6504E8180C87}"/>
              </a:ext>
            </a:extLst>
          </p:cNvPr>
          <p:cNvSpPr>
            <a:spLocks noGrp="1"/>
          </p:cNvSpPr>
          <p:nvPr>
            <p:ph idx="1"/>
          </p:nvPr>
        </p:nvSpPr>
        <p:spPr>
          <a:xfrm>
            <a:off x="551672" y="1621896"/>
            <a:ext cx="11088656" cy="4449402"/>
          </a:xfrm>
        </p:spPr>
        <p:txBody>
          <a:bodyPr>
            <a:normAutofit/>
          </a:bodyPr>
          <a:lstStyle/>
          <a:p>
            <a:pPr marL="514350" indent="-514350">
              <a:lnSpc>
                <a:spcPct val="150000"/>
              </a:lnSpc>
              <a:buFont typeface="+mj-lt"/>
              <a:buAutoNum type="arabicPeriod"/>
            </a:pPr>
            <a:r>
              <a:rPr lang="en-US" altLang="zh-TW" sz="2600" dirty="0">
                <a:solidFill>
                  <a:schemeClr val="accent6">
                    <a:lumMod val="20000"/>
                    <a:lumOff val="80000"/>
                  </a:schemeClr>
                </a:solidFill>
              </a:rPr>
              <a:t>Propose a practical obstacle-avoidance algorithm for dynamic environments</a:t>
            </a:r>
          </a:p>
          <a:p>
            <a:pPr marL="514350" indent="-514350">
              <a:lnSpc>
                <a:spcPct val="150000"/>
              </a:lnSpc>
              <a:buFont typeface="+mj-lt"/>
              <a:buAutoNum type="arabicPeriod"/>
            </a:pPr>
            <a:r>
              <a:rPr lang="en-US" altLang="zh-TW" sz="2600" dirty="0">
                <a:solidFill>
                  <a:schemeClr val="accent6">
                    <a:lumMod val="20000"/>
                    <a:lumOff val="80000"/>
                  </a:schemeClr>
                </a:solidFill>
              </a:rPr>
              <a:t>Applies this method to the GBM, and demonstrates its effectiveness </a:t>
            </a:r>
          </a:p>
          <a:p>
            <a:pPr marL="0" indent="0">
              <a:lnSpc>
                <a:spcPct val="150000"/>
              </a:lnSpc>
              <a:buNone/>
            </a:pPr>
            <a:r>
              <a:rPr lang="en-US" altLang="zh-TW" dirty="0">
                <a:solidFill>
                  <a:schemeClr val="accent6">
                    <a:lumMod val="60000"/>
                    <a:lumOff val="40000"/>
                  </a:schemeClr>
                </a:solidFill>
              </a:rPr>
              <a:t>Potential contribution</a:t>
            </a:r>
          </a:p>
          <a:p>
            <a:pPr>
              <a:lnSpc>
                <a:spcPct val="150000"/>
              </a:lnSpc>
            </a:pPr>
            <a:r>
              <a:rPr lang="en-US" altLang="zh-TW" sz="2600" dirty="0">
                <a:solidFill>
                  <a:schemeClr val="accent6">
                    <a:lumMod val="20000"/>
                    <a:lumOff val="80000"/>
                  </a:schemeClr>
                </a:solidFill>
              </a:rPr>
              <a:t>Allow mobile robots to operate safely and efficiently, providing support for logistics, manufacturing or other industries in the future.</a:t>
            </a:r>
            <a:endParaRPr lang="zh-TW" altLang="en-US" dirty="0"/>
          </a:p>
        </p:txBody>
      </p:sp>
      <p:grpSp>
        <p:nvGrpSpPr>
          <p:cNvPr id="10" name="群組 9">
            <a:extLst>
              <a:ext uri="{FF2B5EF4-FFF2-40B4-BE49-F238E27FC236}">
                <a16:creationId xmlns:a16="http://schemas.microsoft.com/office/drawing/2014/main" id="{C486B7E2-FBEF-4E2A-835D-3460E6F217F2}"/>
              </a:ext>
            </a:extLst>
          </p:cNvPr>
          <p:cNvGrpSpPr/>
          <p:nvPr/>
        </p:nvGrpSpPr>
        <p:grpSpPr>
          <a:xfrm>
            <a:off x="9262533" y="136525"/>
            <a:ext cx="2810933" cy="668866"/>
            <a:chOff x="7780867" y="211667"/>
            <a:chExt cx="2810933" cy="668866"/>
          </a:xfrm>
        </p:grpSpPr>
        <p:sp>
          <p:nvSpPr>
            <p:cNvPr id="11" name="矩形 10">
              <a:extLst>
                <a:ext uri="{FF2B5EF4-FFF2-40B4-BE49-F238E27FC236}">
                  <a16:creationId xmlns:a16="http://schemas.microsoft.com/office/drawing/2014/main" id="{12307969-694F-4D46-BE4A-E6943DF4FC6E}"/>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71DA2F26-2505-4EF0-8D97-249F658DCE00}"/>
                </a:ext>
              </a:extLst>
            </p:cNvPr>
            <p:cNvGrpSpPr>
              <a:grpSpLocks noChangeAspect="1"/>
            </p:cNvGrpSpPr>
            <p:nvPr/>
          </p:nvGrpSpPr>
          <p:grpSpPr>
            <a:xfrm>
              <a:off x="7845641" y="307446"/>
              <a:ext cx="2334347" cy="468000"/>
              <a:chOff x="0" y="0"/>
              <a:chExt cx="4211517" cy="851040"/>
            </a:xfrm>
          </p:grpSpPr>
          <p:pic>
            <p:nvPicPr>
              <p:cNvPr id="14" name="圖片 13">
                <a:extLst>
                  <a:ext uri="{FF2B5EF4-FFF2-40B4-BE49-F238E27FC236}">
                    <a16:creationId xmlns:a16="http://schemas.microsoft.com/office/drawing/2014/main" id="{E97C583C-7A22-4A61-84BA-96542371AE2F}"/>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15" name="文字方塊 19">
                <a:extLst>
                  <a:ext uri="{FF2B5EF4-FFF2-40B4-BE49-F238E27FC236}">
                    <a16:creationId xmlns:a16="http://schemas.microsoft.com/office/drawing/2014/main" id="{726D52E3-6E7F-4146-9E07-13FD492BE67E}"/>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649248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1223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Future works</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6" y="6390222"/>
            <a:ext cx="397933" cy="365125"/>
          </a:xfrm>
        </p:spPr>
        <p:txBody>
          <a:bodyPr/>
          <a:lstStyle/>
          <a:p>
            <a:fld id="{E595EBD0-53CB-4A76-B24E-6BC3F313E348}" type="slidenum">
              <a:rPr lang="zh-TW" altLang="en-US" smtClean="0"/>
              <a:t>12</a:t>
            </a:fld>
            <a:endParaRPr lang="zh-TW" altLang="en-US" dirty="0"/>
          </a:p>
        </p:txBody>
      </p:sp>
      <p:sp>
        <p:nvSpPr>
          <p:cNvPr id="13" name="內容版面配置區 12">
            <a:extLst>
              <a:ext uri="{FF2B5EF4-FFF2-40B4-BE49-F238E27FC236}">
                <a16:creationId xmlns:a16="http://schemas.microsoft.com/office/drawing/2014/main" id="{11656605-FBCD-47F1-9774-6504E8180C87}"/>
              </a:ext>
            </a:extLst>
          </p:cNvPr>
          <p:cNvSpPr>
            <a:spLocks noGrp="1"/>
          </p:cNvSpPr>
          <p:nvPr>
            <p:ph idx="1"/>
          </p:nvPr>
        </p:nvSpPr>
        <p:spPr>
          <a:xfrm>
            <a:off x="838200" y="1825625"/>
            <a:ext cx="8911164" cy="4351338"/>
          </a:xfrm>
        </p:spPr>
        <p:txBody>
          <a:bodyPr/>
          <a:lstStyle/>
          <a:p>
            <a:pPr marL="514350" indent="-514350">
              <a:lnSpc>
                <a:spcPct val="150000"/>
              </a:lnSpc>
              <a:buFont typeface="+mj-lt"/>
              <a:buAutoNum type="arabicPeriod"/>
            </a:pPr>
            <a:r>
              <a:rPr lang="en-US" altLang="zh-TW" dirty="0">
                <a:solidFill>
                  <a:schemeClr val="accent6">
                    <a:lumMod val="20000"/>
                    <a:lumOff val="80000"/>
                  </a:schemeClr>
                </a:solidFill>
              </a:rPr>
              <a:t>Modify our algorithm, increase the passing rate</a:t>
            </a:r>
          </a:p>
          <a:p>
            <a:pPr marL="514350" indent="-514350">
              <a:lnSpc>
                <a:spcPct val="150000"/>
              </a:lnSpc>
              <a:buFont typeface="+mj-lt"/>
              <a:buAutoNum type="arabicPeriod"/>
            </a:pPr>
            <a:r>
              <a:rPr lang="en-US" altLang="zh-TW" dirty="0">
                <a:solidFill>
                  <a:schemeClr val="accent6">
                    <a:lumMod val="20000"/>
                    <a:lumOff val="80000"/>
                  </a:schemeClr>
                </a:solidFill>
              </a:rPr>
              <a:t>Make the simulation more complicated</a:t>
            </a:r>
          </a:p>
          <a:p>
            <a:pPr lvl="1">
              <a:lnSpc>
                <a:spcPct val="150000"/>
              </a:lnSpc>
            </a:pPr>
            <a:r>
              <a:rPr lang="en-US" altLang="zh-TW" dirty="0">
                <a:solidFill>
                  <a:schemeClr val="accent6">
                    <a:lumMod val="20000"/>
                    <a:lumOff val="80000"/>
                  </a:schemeClr>
                </a:solidFill>
              </a:rPr>
              <a:t>Add more obstacles in the simulation environment</a:t>
            </a:r>
          </a:p>
          <a:p>
            <a:pPr lvl="1">
              <a:lnSpc>
                <a:spcPct val="150000"/>
              </a:lnSpc>
            </a:pPr>
            <a:r>
              <a:rPr lang="en-US" altLang="zh-TW" dirty="0">
                <a:solidFill>
                  <a:schemeClr val="accent6">
                    <a:lumMod val="20000"/>
                    <a:lumOff val="80000"/>
                  </a:schemeClr>
                </a:solidFill>
              </a:rPr>
              <a:t>Let the obstacles’ movement more unpredictable</a:t>
            </a:r>
          </a:p>
          <a:p>
            <a:pPr marL="514350" indent="-514350">
              <a:lnSpc>
                <a:spcPct val="150000"/>
              </a:lnSpc>
              <a:buFont typeface="+mj-lt"/>
              <a:buAutoNum type="arabicPeriod"/>
            </a:pPr>
            <a:r>
              <a:rPr lang="en-US" altLang="zh-TW" dirty="0">
                <a:solidFill>
                  <a:schemeClr val="accent6">
                    <a:lumMod val="20000"/>
                    <a:lumOff val="80000"/>
                  </a:schemeClr>
                </a:solidFill>
              </a:rPr>
              <a:t>Implement the algorithm on a realistic robot hardware</a:t>
            </a:r>
            <a:endParaRPr lang="zh-TW" altLang="en-US" dirty="0">
              <a:solidFill>
                <a:schemeClr val="accent6">
                  <a:lumMod val="20000"/>
                  <a:lumOff val="80000"/>
                </a:schemeClr>
              </a:solidFill>
            </a:endParaRPr>
          </a:p>
        </p:txBody>
      </p:sp>
      <p:grpSp>
        <p:nvGrpSpPr>
          <p:cNvPr id="11" name="群組 10">
            <a:extLst>
              <a:ext uri="{FF2B5EF4-FFF2-40B4-BE49-F238E27FC236}">
                <a16:creationId xmlns:a16="http://schemas.microsoft.com/office/drawing/2014/main" id="{075AE490-357A-4FEB-AF77-D0EFF51B3096}"/>
              </a:ext>
            </a:extLst>
          </p:cNvPr>
          <p:cNvGrpSpPr/>
          <p:nvPr/>
        </p:nvGrpSpPr>
        <p:grpSpPr>
          <a:xfrm>
            <a:off x="9668935" y="1392312"/>
            <a:ext cx="1684865" cy="1650281"/>
            <a:chOff x="9668935" y="1486261"/>
            <a:chExt cx="1684865" cy="1650281"/>
          </a:xfrm>
        </p:grpSpPr>
        <p:sp>
          <p:nvSpPr>
            <p:cNvPr id="10" name="矩形: 圓角 9">
              <a:extLst>
                <a:ext uri="{FF2B5EF4-FFF2-40B4-BE49-F238E27FC236}">
                  <a16:creationId xmlns:a16="http://schemas.microsoft.com/office/drawing/2014/main" id="{434A5B37-0D99-4CCF-98F2-56F4672C015B}"/>
                </a:ext>
              </a:extLst>
            </p:cNvPr>
            <p:cNvSpPr/>
            <p:nvPr/>
          </p:nvSpPr>
          <p:spPr>
            <a:xfrm>
              <a:off x="9668935" y="1486261"/>
              <a:ext cx="1684865" cy="1650281"/>
            </a:xfrm>
            <a:prstGeom prst="roundRect">
              <a:avLst/>
            </a:prstGeom>
            <a:solidFill>
              <a:schemeClr val="bg1"/>
            </a:solidFill>
            <a:ln w="38100">
              <a:solidFill>
                <a:srgbClr val="0CEA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8DA1792B-9BA1-4754-9471-425F5A37532C}"/>
                </a:ext>
              </a:extLst>
            </p:cNvPr>
            <p:cNvGrpSpPr/>
            <p:nvPr/>
          </p:nvGrpSpPr>
          <p:grpSpPr>
            <a:xfrm>
              <a:off x="9916582" y="1775522"/>
              <a:ext cx="1259418" cy="1249455"/>
              <a:chOff x="9306982" y="1486261"/>
              <a:chExt cx="1259418" cy="1249455"/>
            </a:xfrm>
          </p:grpSpPr>
          <p:grpSp>
            <p:nvGrpSpPr>
              <p:cNvPr id="5" name="群組 4">
                <a:extLst>
                  <a:ext uri="{FF2B5EF4-FFF2-40B4-BE49-F238E27FC236}">
                    <a16:creationId xmlns:a16="http://schemas.microsoft.com/office/drawing/2014/main" id="{9EE04031-E6FB-451C-AC0A-63507DF55F17}"/>
                  </a:ext>
                </a:extLst>
              </p:cNvPr>
              <p:cNvGrpSpPr/>
              <p:nvPr/>
            </p:nvGrpSpPr>
            <p:grpSpPr>
              <a:xfrm>
                <a:off x="9306982" y="1825625"/>
                <a:ext cx="1083734" cy="910091"/>
                <a:chOff x="9603315" y="1896533"/>
                <a:chExt cx="1083734" cy="910091"/>
              </a:xfrm>
            </p:grpSpPr>
            <p:sp>
              <p:nvSpPr>
                <p:cNvPr id="3" name="橢圓 2">
                  <a:extLst>
                    <a:ext uri="{FF2B5EF4-FFF2-40B4-BE49-F238E27FC236}">
                      <a16:creationId xmlns:a16="http://schemas.microsoft.com/office/drawing/2014/main" id="{62D19AEE-44B9-4AF1-AE69-38C5EBF43F84}"/>
                    </a:ext>
                  </a:extLst>
                </p:cNvPr>
                <p:cNvSpPr/>
                <p:nvPr/>
              </p:nvSpPr>
              <p:spPr>
                <a:xfrm>
                  <a:off x="9690098" y="1896533"/>
                  <a:ext cx="910169" cy="9100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1BB6627A-63E0-48AB-BFF7-11C0B409077E}"/>
                    </a:ext>
                  </a:extLst>
                </p:cNvPr>
                <p:cNvSpPr txBox="1"/>
                <p:nvPr/>
              </p:nvSpPr>
              <p:spPr>
                <a:xfrm>
                  <a:off x="9603315" y="2166912"/>
                  <a:ext cx="1083734" cy="369332"/>
                </a:xfrm>
                <a:prstGeom prst="rect">
                  <a:avLst/>
                </a:prstGeom>
                <a:noFill/>
              </p:spPr>
              <p:txBody>
                <a:bodyPr wrap="square" rtlCol="0">
                  <a:spAutoFit/>
                </a:bodyPr>
                <a:lstStyle/>
                <a:p>
                  <a:r>
                    <a:rPr lang="en-US" altLang="zh-TW" dirty="0"/>
                    <a:t>obstacle</a:t>
                  </a:r>
                  <a:endParaRPr lang="zh-TW" altLang="en-US" dirty="0"/>
                </a:p>
              </p:txBody>
            </p:sp>
          </p:grpSp>
          <p:cxnSp>
            <p:nvCxnSpPr>
              <p:cNvPr id="7" name="直線單箭頭接點 6">
                <a:extLst>
                  <a:ext uri="{FF2B5EF4-FFF2-40B4-BE49-F238E27FC236}">
                    <a16:creationId xmlns:a16="http://schemas.microsoft.com/office/drawing/2014/main" id="{FE590327-A2FD-465F-84A9-DD51588FFB24}"/>
                  </a:ext>
                </a:extLst>
              </p:cNvPr>
              <p:cNvCxnSpPr>
                <a:cxnSpLocks/>
                <a:stCxn id="3" idx="7"/>
              </p:cNvCxnSpPr>
              <p:nvPr/>
            </p:nvCxnSpPr>
            <p:spPr>
              <a:xfrm flipV="1">
                <a:off x="10170643" y="1486261"/>
                <a:ext cx="395757" cy="47264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群組 15">
            <a:extLst>
              <a:ext uri="{FF2B5EF4-FFF2-40B4-BE49-F238E27FC236}">
                <a16:creationId xmlns:a16="http://schemas.microsoft.com/office/drawing/2014/main" id="{373046B0-48BB-4485-BDD5-01176BEE7CE4}"/>
              </a:ext>
            </a:extLst>
          </p:cNvPr>
          <p:cNvGrpSpPr/>
          <p:nvPr/>
        </p:nvGrpSpPr>
        <p:grpSpPr>
          <a:xfrm>
            <a:off x="9290050" y="3661812"/>
            <a:ext cx="2442634" cy="2006529"/>
            <a:chOff x="9275233" y="3598898"/>
            <a:chExt cx="2442634" cy="2006529"/>
          </a:xfrm>
        </p:grpSpPr>
        <p:sp>
          <p:nvSpPr>
            <p:cNvPr id="38" name="矩形: 圓角 37">
              <a:extLst>
                <a:ext uri="{FF2B5EF4-FFF2-40B4-BE49-F238E27FC236}">
                  <a16:creationId xmlns:a16="http://schemas.microsoft.com/office/drawing/2014/main" id="{679867FF-DF4D-4A64-B00B-C6BA6B5D3F35}"/>
                </a:ext>
              </a:extLst>
            </p:cNvPr>
            <p:cNvSpPr/>
            <p:nvPr/>
          </p:nvSpPr>
          <p:spPr>
            <a:xfrm>
              <a:off x="9275233" y="3598898"/>
              <a:ext cx="2442634" cy="2006529"/>
            </a:xfrm>
            <a:prstGeom prst="roundRect">
              <a:avLst/>
            </a:prstGeom>
            <a:solidFill>
              <a:schemeClr val="bg1"/>
            </a:solidFill>
            <a:ln w="38100">
              <a:solidFill>
                <a:srgbClr val="0CEA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手繪多邊形: 圖案 11">
              <a:extLst>
                <a:ext uri="{FF2B5EF4-FFF2-40B4-BE49-F238E27FC236}">
                  <a16:creationId xmlns:a16="http://schemas.microsoft.com/office/drawing/2014/main" id="{940C5820-A103-4950-9E88-C1E2DD1353A4}"/>
                </a:ext>
              </a:extLst>
            </p:cNvPr>
            <p:cNvSpPr/>
            <p:nvPr/>
          </p:nvSpPr>
          <p:spPr>
            <a:xfrm rot="805144">
              <a:off x="9596123" y="4213336"/>
              <a:ext cx="513795" cy="728134"/>
            </a:xfrm>
            <a:custGeom>
              <a:avLst/>
              <a:gdLst>
                <a:gd name="connsiteX0" fmla="*/ 175129 w 513795"/>
                <a:gd name="connsiteY0" fmla="*/ 728134 h 728134"/>
                <a:gd name="connsiteX1" fmla="*/ 14262 w 513795"/>
                <a:gd name="connsiteY1" fmla="*/ 457200 h 728134"/>
                <a:gd name="connsiteX2" fmla="*/ 496862 w 513795"/>
                <a:gd name="connsiteY2" fmla="*/ 499534 h 728134"/>
                <a:gd name="connsiteX3" fmla="*/ 225929 w 513795"/>
                <a:gd name="connsiteY3" fmla="*/ 177800 h 728134"/>
                <a:gd name="connsiteX4" fmla="*/ 513795 w 513795"/>
                <a:gd name="connsiteY4" fmla="*/ 0 h 72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795" h="728134">
                  <a:moveTo>
                    <a:pt x="175129" y="728134"/>
                  </a:moveTo>
                  <a:cubicBezTo>
                    <a:pt x="67884" y="611717"/>
                    <a:pt x="-39360" y="495300"/>
                    <a:pt x="14262" y="457200"/>
                  </a:cubicBezTo>
                  <a:cubicBezTo>
                    <a:pt x="67884" y="419100"/>
                    <a:pt x="461584" y="546101"/>
                    <a:pt x="496862" y="499534"/>
                  </a:cubicBezTo>
                  <a:cubicBezTo>
                    <a:pt x="532140" y="452967"/>
                    <a:pt x="223107" y="261056"/>
                    <a:pt x="225929" y="177800"/>
                  </a:cubicBezTo>
                  <a:cubicBezTo>
                    <a:pt x="228751" y="94544"/>
                    <a:pt x="371273" y="47272"/>
                    <a:pt x="513795"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72215442-E8DE-4609-9FC4-86641B80A92C}"/>
                </a:ext>
              </a:extLst>
            </p:cNvPr>
            <p:cNvSpPr/>
            <p:nvPr/>
          </p:nvSpPr>
          <p:spPr>
            <a:xfrm>
              <a:off x="9518647" y="4845792"/>
              <a:ext cx="584201" cy="57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十字形 13">
              <a:extLst>
                <a:ext uri="{FF2B5EF4-FFF2-40B4-BE49-F238E27FC236}">
                  <a16:creationId xmlns:a16="http://schemas.microsoft.com/office/drawing/2014/main" id="{1125483D-5AE0-44E7-8FE6-2D2F5248FC3A}"/>
                </a:ext>
              </a:extLst>
            </p:cNvPr>
            <p:cNvSpPr/>
            <p:nvPr/>
          </p:nvSpPr>
          <p:spPr>
            <a:xfrm>
              <a:off x="10462621" y="4959075"/>
              <a:ext cx="268876" cy="260839"/>
            </a:xfrm>
            <a:prstGeom prst="plus">
              <a:avLst>
                <a:gd name="adj" fmla="val 3798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4">
              <a:extLst>
                <a:ext uri="{FF2B5EF4-FFF2-40B4-BE49-F238E27FC236}">
                  <a16:creationId xmlns:a16="http://schemas.microsoft.com/office/drawing/2014/main" id="{52BAED91-7498-4734-80A0-EB69CDC0F538}"/>
                </a:ext>
              </a:extLst>
            </p:cNvPr>
            <p:cNvSpPr/>
            <p:nvPr/>
          </p:nvSpPr>
          <p:spPr>
            <a:xfrm rot="20506864">
              <a:off x="11031335" y="4026673"/>
              <a:ext cx="306247" cy="897466"/>
            </a:xfrm>
            <a:custGeom>
              <a:avLst/>
              <a:gdLst>
                <a:gd name="connsiteX0" fmla="*/ 196211 w 306247"/>
                <a:gd name="connsiteY0" fmla="*/ 897466 h 897466"/>
                <a:gd name="connsiteX1" fmla="*/ 297811 w 306247"/>
                <a:gd name="connsiteY1" fmla="*/ 575733 h 897466"/>
                <a:gd name="connsiteX2" fmla="*/ 1478 w 306247"/>
                <a:gd name="connsiteY2" fmla="*/ 406400 h 897466"/>
                <a:gd name="connsiteX3" fmla="*/ 204678 w 306247"/>
                <a:gd name="connsiteY3" fmla="*/ 0 h 897466"/>
              </a:gdLst>
              <a:ahLst/>
              <a:cxnLst>
                <a:cxn ang="0">
                  <a:pos x="connsiteX0" y="connsiteY0"/>
                </a:cxn>
                <a:cxn ang="0">
                  <a:pos x="connsiteX1" y="connsiteY1"/>
                </a:cxn>
                <a:cxn ang="0">
                  <a:pos x="connsiteX2" y="connsiteY2"/>
                </a:cxn>
                <a:cxn ang="0">
                  <a:pos x="connsiteX3" y="connsiteY3"/>
                </a:cxn>
              </a:cxnLst>
              <a:rect l="l" t="t" r="r" b="b"/>
              <a:pathLst>
                <a:path w="306247" h="897466">
                  <a:moveTo>
                    <a:pt x="196211" y="897466"/>
                  </a:moveTo>
                  <a:cubicBezTo>
                    <a:pt x="263239" y="777521"/>
                    <a:pt x="330267" y="657577"/>
                    <a:pt x="297811" y="575733"/>
                  </a:cubicBezTo>
                  <a:cubicBezTo>
                    <a:pt x="265356" y="493889"/>
                    <a:pt x="17000" y="502355"/>
                    <a:pt x="1478" y="406400"/>
                  </a:cubicBezTo>
                  <a:cubicBezTo>
                    <a:pt x="-14044" y="310445"/>
                    <a:pt x="95317" y="155222"/>
                    <a:pt x="204678"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9B7DDFB8-1E5D-41BF-8715-0EF1A641D2C5}"/>
                </a:ext>
              </a:extLst>
            </p:cNvPr>
            <p:cNvSpPr/>
            <p:nvPr/>
          </p:nvSpPr>
          <p:spPr>
            <a:xfrm>
              <a:off x="10985498" y="4863806"/>
              <a:ext cx="584201" cy="57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箭號: 向下 17">
            <a:extLst>
              <a:ext uri="{FF2B5EF4-FFF2-40B4-BE49-F238E27FC236}">
                <a16:creationId xmlns:a16="http://schemas.microsoft.com/office/drawing/2014/main" id="{377D1708-7CE6-40A5-97F7-984E4EA160DC}"/>
              </a:ext>
            </a:extLst>
          </p:cNvPr>
          <p:cNvSpPr/>
          <p:nvPr/>
        </p:nvSpPr>
        <p:spPr>
          <a:xfrm>
            <a:off x="10278501" y="3110514"/>
            <a:ext cx="518613" cy="507654"/>
          </a:xfrm>
          <a:prstGeom prst="downArrow">
            <a:avLst/>
          </a:prstGeom>
          <a:solidFill>
            <a:srgbClr val="0CEAC0"/>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7" name="群組 26">
            <a:extLst>
              <a:ext uri="{FF2B5EF4-FFF2-40B4-BE49-F238E27FC236}">
                <a16:creationId xmlns:a16="http://schemas.microsoft.com/office/drawing/2014/main" id="{3C77B0B5-7B43-4BD8-90B4-234725C79369}"/>
              </a:ext>
            </a:extLst>
          </p:cNvPr>
          <p:cNvGrpSpPr/>
          <p:nvPr/>
        </p:nvGrpSpPr>
        <p:grpSpPr>
          <a:xfrm>
            <a:off x="9262533" y="136525"/>
            <a:ext cx="2810933" cy="668866"/>
            <a:chOff x="7780867" y="211667"/>
            <a:chExt cx="2810933" cy="668866"/>
          </a:xfrm>
        </p:grpSpPr>
        <p:sp>
          <p:nvSpPr>
            <p:cNvPr id="28" name="矩形 27">
              <a:extLst>
                <a:ext uri="{FF2B5EF4-FFF2-40B4-BE49-F238E27FC236}">
                  <a16:creationId xmlns:a16="http://schemas.microsoft.com/office/drawing/2014/main" id="{7AE47A49-ADBD-42E5-8C7B-86D4331C0BB7}"/>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28">
              <a:extLst>
                <a:ext uri="{FF2B5EF4-FFF2-40B4-BE49-F238E27FC236}">
                  <a16:creationId xmlns:a16="http://schemas.microsoft.com/office/drawing/2014/main" id="{3A518236-C351-4A1A-8CAF-849B80E2CA86}"/>
                </a:ext>
              </a:extLst>
            </p:cNvPr>
            <p:cNvGrpSpPr>
              <a:grpSpLocks noChangeAspect="1"/>
            </p:cNvGrpSpPr>
            <p:nvPr/>
          </p:nvGrpSpPr>
          <p:grpSpPr>
            <a:xfrm>
              <a:off x="7845641" y="307446"/>
              <a:ext cx="2334347" cy="468000"/>
              <a:chOff x="0" y="0"/>
              <a:chExt cx="4211517" cy="851040"/>
            </a:xfrm>
          </p:grpSpPr>
          <p:pic>
            <p:nvPicPr>
              <p:cNvPr id="30" name="圖片 29">
                <a:extLst>
                  <a:ext uri="{FF2B5EF4-FFF2-40B4-BE49-F238E27FC236}">
                    <a16:creationId xmlns:a16="http://schemas.microsoft.com/office/drawing/2014/main" id="{D5A05D19-5EF8-49E2-9CC2-0C8F04851010}"/>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31" name="文字方塊 19">
                <a:extLst>
                  <a:ext uri="{FF2B5EF4-FFF2-40B4-BE49-F238E27FC236}">
                    <a16:creationId xmlns:a16="http://schemas.microsoft.com/office/drawing/2014/main" id="{9C849DD8-DB4B-4378-8684-416546F04306}"/>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76413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6472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Final conclusion</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6" y="6390222"/>
            <a:ext cx="397933" cy="365125"/>
          </a:xfrm>
        </p:spPr>
        <p:txBody>
          <a:bodyPr/>
          <a:lstStyle/>
          <a:p>
            <a:fld id="{E595EBD0-53CB-4A76-B24E-6BC3F313E348}" type="slidenum">
              <a:rPr lang="zh-TW" altLang="en-US" smtClean="0"/>
              <a:t>13</a:t>
            </a:fld>
            <a:endParaRPr lang="zh-TW" altLang="en-US" dirty="0"/>
          </a:p>
        </p:txBody>
      </p:sp>
      <p:pic>
        <p:nvPicPr>
          <p:cNvPr id="23" name="圖片 22">
            <a:extLst>
              <a:ext uri="{FF2B5EF4-FFF2-40B4-BE49-F238E27FC236}">
                <a16:creationId xmlns:a16="http://schemas.microsoft.com/office/drawing/2014/main" id="{0A206D8D-9455-4A3A-82F1-680772F9E98F}"/>
              </a:ext>
            </a:extLst>
          </p:cNvPr>
          <p:cNvPicPr>
            <a:picLocks noChangeAspect="1"/>
          </p:cNvPicPr>
          <p:nvPr/>
        </p:nvPicPr>
        <p:blipFill rotWithShape="1">
          <a:blip r:embed="rId3">
            <a:extLst>
              <a:ext uri="{28A0092B-C50C-407E-A947-70E740481C1C}">
                <a14:useLocalDpi xmlns:a14="http://schemas.microsoft.com/office/drawing/2010/main" val="0"/>
              </a:ext>
            </a:extLst>
          </a:blip>
          <a:srcRect t="18844" b="8460"/>
          <a:stretch/>
        </p:blipFill>
        <p:spPr>
          <a:xfrm>
            <a:off x="5792923" y="1621896"/>
            <a:ext cx="6041750" cy="4392089"/>
          </a:xfrm>
          <a:prstGeom prst="rect">
            <a:avLst/>
          </a:prstGeom>
        </p:spPr>
      </p:pic>
      <p:sp>
        <p:nvSpPr>
          <p:cNvPr id="19" name="文字方塊 18">
            <a:extLst>
              <a:ext uri="{FF2B5EF4-FFF2-40B4-BE49-F238E27FC236}">
                <a16:creationId xmlns:a16="http://schemas.microsoft.com/office/drawing/2014/main" id="{B8B90F82-340F-4AD0-83E5-AC8E8809CDA2}"/>
              </a:ext>
            </a:extLst>
          </p:cNvPr>
          <p:cNvSpPr txBox="1"/>
          <p:nvPr/>
        </p:nvSpPr>
        <p:spPr>
          <a:xfrm>
            <a:off x="357327" y="2909999"/>
            <a:ext cx="5097947" cy="1815882"/>
          </a:xfrm>
          <a:prstGeom prst="rect">
            <a:avLst/>
          </a:prstGeom>
          <a:noFill/>
        </p:spPr>
        <p:txBody>
          <a:bodyPr wrap="square" rtlCol="0">
            <a:spAutoFit/>
          </a:bodyPr>
          <a:lstStyle/>
          <a:p>
            <a:pPr algn="ctr"/>
            <a:r>
              <a:rPr lang="en-US" altLang="zh-TW" sz="2800" dirty="0">
                <a:solidFill>
                  <a:schemeClr val="accent6">
                    <a:lumMod val="20000"/>
                    <a:lumOff val="80000"/>
                  </a:schemeClr>
                </a:solidFill>
                <a:latin typeface="+mn-ea"/>
              </a:rPr>
              <a:t>We are one step closer to a world where robots can seamlessly and safely assist us in our daily lives!</a:t>
            </a:r>
            <a:endParaRPr lang="zh-TW" altLang="en-US" sz="2800" dirty="0">
              <a:solidFill>
                <a:schemeClr val="accent6">
                  <a:lumMod val="20000"/>
                  <a:lumOff val="80000"/>
                </a:schemeClr>
              </a:solidFill>
              <a:latin typeface="+mn-ea"/>
            </a:endParaRPr>
          </a:p>
        </p:txBody>
      </p:sp>
      <p:grpSp>
        <p:nvGrpSpPr>
          <p:cNvPr id="30" name="群組 29">
            <a:extLst>
              <a:ext uri="{FF2B5EF4-FFF2-40B4-BE49-F238E27FC236}">
                <a16:creationId xmlns:a16="http://schemas.microsoft.com/office/drawing/2014/main" id="{EB24A5F6-EEE1-430A-B5D5-208526BA406F}"/>
              </a:ext>
            </a:extLst>
          </p:cNvPr>
          <p:cNvGrpSpPr/>
          <p:nvPr/>
        </p:nvGrpSpPr>
        <p:grpSpPr>
          <a:xfrm>
            <a:off x="9262533" y="136525"/>
            <a:ext cx="2810933" cy="668866"/>
            <a:chOff x="7780867" y="211667"/>
            <a:chExt cx="2810933" cy="668866"/>
          </a:xfrm>
        </p:grpSpPr>
        <p:sp>
          <p:nvSpPr>
            <p:cNvPr id="31" name="矩形 30">
              <a:extLst>
                <a:ext uri="{FF2B5EF4-FFF2-40B4-BE49-F238E27FC236}">
                  <a16:creationId xmlns:a16="http://schemas.microsoft.com/office/drawing/2014/main" id="{B1EBC2F5-B377-4A04-BE18-B00BA7B055F6}"/>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2" name="群組 31">
              <a:extLst>
                <a:ext uri="{FF2B5EF4-FFF2-40B4-BE49-F238E27FC236}">
                  <a16:creationId xmlns:a16="http://schemas.microsoft.com/office/drawing/2014/main" id="{9DDA1A79-49EC-433D-857F-601B12F605C5}"/>
                </a:ext>
              </a:extLst>
            </p:cNvPr>
            <p:cNvGrpSpPr>
              <a:grpSpLocks noChangeAspect="1"/>
            </p:cNvGrpSpPr>
            <p:nvPr/>
          </p:nvGrpSpPr>
          <p:grpSpPr>
            <a:xfrm>
              <a:off x="7845641" y="307446"/>
              <a:ext cx="2334347" cy="468000"/>
              <a:chOff x="0" y="0"/>
              <a:chExt cx="4211517" cy="851040"/>
            </a:xfrm>
          </p:grpSpPr>
          <p:pic>
            <p:nvPicPr>
              <p:cNvPr id="33" name="圖片 32">
                <a:extLst>
                  <a:ext uri="{FF2B5EF4-FFF2-40B4-BE49-F238E27FC236}">
                    <a16:creationId xmlns:a16="http://schemas.microsoft.com/office/drawing/2014/main" id="{BD0F37B5-FB5D-4F44-A3FB-B7E9068447BC}"/>
                  </a:ext>
                </a:extLst>
              </p:cNvPr>
              <p:cNvPicPr>
                <a:picLocks noChangeAspect="1"/>
              </p:cNvPicPr>
              <p:nvPr/>
            </p:nvPicPr>
            <p:blipFill>
              <a:blip r:embed="rId4">
                <a:lum/>
                <a:alphaModFix/>
              </a:blip>
              <a:srcRect/>
              <a:stretch>
                <a:fillRect/>
              </a:stretch>
            </p:blipFill>
            <p:spPr>
              <a:xfrm>
                <a:off x="0" y="0"/>
                <a:ext cx="1414440" cy="851040"/>
              </a:xfrm>
              <a:prstGeom prst="rect">
                <a:avLst/>
              </a:prstGeom>
            </p:spPr>
          </p:pic>
          <p:sp>
            <p:nvSpPr>
              <p:cNvPr id="34" name="文字方塊 19">
                <a:extLst>
                  <a:ext uri="{FF2B5EF4-FFF2-40B4-BE49-F238E27FC236}">
                    <a16:creationId xmlns:a16="http://schemas.microsoft.com/office/drawing/2014/main" id="{B266407C-78A2-4F76-9965-5A86FC079836}"/>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19110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A5F0FCE-0411-484F-8A75-E40C5FFC05CA}"/>
              </a:ext>
            </a:extLst>
          </p:cNvPr>
          <p:cNvSpPr>
            <a:spLocks noGrp="1"/>
          </p:cNvSpPr>
          <p:nvPr>
            <p:ph type="sldNum" sz="quarter" idx="12"/>
          </p:nvPr>
        </p:nvSpPr>
        <p:spPr/>
        <p:txBody>
          <a:bodyPr/>
          <a:lstStyle/>
          <a:p>
            <a:fld id="{E595EBD0-53CB-4A76-B24E-6BC3F313E348}" type="slidenum">
              <a:rPr lang="zh-TW" altLang="en-US" smtClean="0"/>
              <a:t>14</a:t>
            </a:fld>
            <a:endParaRPr lang="zh-TW" altLang="en-US"/>
          </a:p>
        </p:txBody>
      </p:sp>
      <p:sp>
        <p:nvSpPr>
          <p:cNvPr id="34" name="矩形 33">
            <a:extLst>
              <a:ext uri="{FF2B5EF4-FFF2-40B4-BE49-F238E27FC236}">
                <a16:creationId xmlns:a16="http://schemas.microsoft.com/office/drawing/2014/main" id="{E1F5BF7C-0A3F-4945-BBDD-12745470C4F9}"/>
              </a:ext>
            </a:extLst>
          </p:cNvPr>
          <p:cNvSpPr/>
          <p:nvPr/>
        </p:nvSpPr>
        <p:spPr>
          <a:xfrm>
            <a:off x="2882898" y="2654299"/>
            <a:ext cx="3105150" cy="1943100"/>
          </a:xfrm>
          <a:prstGeom prst="rect">
            <a:avLst/>
          </a:prstGeom>
          <a:solidFill>
            <a:schemeClr val="tx1">
              <a:lumMod val="75000"/>
              <a:lumOff val="25000"/>
            </a:schemeClr>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rgbClr val="00FFCC"/>
                </a:solidFill>
              </a:rPr>
              <a:t>Inverse Kinematic </a:t>
            </a:r>
            <a:endParaRPr lang="zh-TW" altLang="en-US" sz="2800" dirty="0">
              <a:solidFill>
                <a:srgbClr val="00FFCC"/>
              </a:solidFill>
            </a:endParaRPr>
          </a:p>
        </p:txBody>
      </p:sp>
      <p:sp>
        <p:nvSpPr>
          <p:cNvPr id="35" name="矩形 34">
            <a:extLst>
              <a:ext uri="{FF2B5EF4-FFF2-40B4-BE49-F238E27FC236}">
                <a16:creationId xmlns:a16="http://schemas.microsoft.com/office/drawing/2014/main" id="{AA85BCAB-8C80-46B3-8DF3-06F910029B2F}"/>
              </a:ext>
            </a:extLst>
          </p:cNvPr>
          <p:cNvSpPr/>
          <p:nvPr/>
        </p:nvSpPr>
        <p:spPr>
          <a:xfrm>
            <a:off x="565148" y="2874962"/>
            <a:ext cx="1905000" cy="1501775"/>
          </a:xfrm>
          <a:prstGeom prst="rect">
            <a:avLst/>
          </a:prstGeom>
          <a:solidFill>
            <a:schemeClr val="tx1">
              <a:lumMod val="75000"/>
              <a:lumOff val="25000"/>
            </a:schemeClr>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rgbClr val="00FFCC"/>
                </a:solidFill>
              </a:rPr>
              <a:t>Motion command</a:t>
            </a:r>
            <a:endParaRPr lang="zh-TW" altLang="en-US" sz="2800" dirty="0">
              <a:solidFill>
                <a:srgbClr val="00FFCC"/>
              </a:solidFill>
            </a:endParaRPr>
          </a:p>
        </p:txBody>
      </p:sp>
      <p:sp>
        <p:nvSpPr>
          <p:cNvPr id="37" name="矩形 36">
            <a:extLst>
              <a:ext uri="{FF2B5EF4-FFF2-40B4-BE49-F238E27FC236}">
                <a16:creationId xmlns:a16="http://schemas.microsoft.com/office/drawing/2014/main" id="{E498191D-E5C8-4811-B9B7-B5D233A30D0E}"/>
              </a:ext>
            </a:extLst>
          </p:cNvPr>
          <p:cNvSpPr/>
          <p:nvPr/>
        </p:nvSpPr>
        <p:spPr>
          <a:xfrm>
            <a:off x="6965950" y="1854200"/>
            <a:ext cx="1682750" cy="1390650"/>
          </a:xfrm>
          <a:prstGeom prst="rect">
            <a:avLst/>
          </a:prstGeom>
          <a:solidFill>
            <a:schemeClr val="tx1">
              <a:lumMod val="75000"/>
              <a:lumOff val="25000"/>
            </a:schemeClr>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rgbClr val="00FFCC"/>
                </a:solidFill>
              </a:rPr>
              <a:t>Front wheel system</a:t>
            </a:r>
            <a:endParaRPr lang="zh-TW" altLang="en-US" sz="2800" dirty="0">
              <a:solidFill>
                <a:srgbClr val="00FFCC"/>
              </a:solidFill>
            </a:endParaRPr>
          </a:p>
        </p:txBody>
      </p:sp>
      <p:sp>
        <p:nvSpPr>
          <p:cNvPr id="39" name="矩形 38">
            <a:extLst>
              <a:ext uri="{FF2B5EF4-FFF2-40B4-BE49-F238E27FC236}">
                <a16:creationId xmlns:a16="http://schemas.microsoft.com/office/drawing/2014/main" id="{3EDD42CB-8DA0-461E-A534-B36F392AC1EF}"/>
              </a:ext>
            </a:extLst>
          </p:cNvPr>
          <p:cNvSpPr/>
          <p:nvPr/>
        </p:nvSpPr>
        <p:spPr>
          <a:xfrm>
            <a:off x="9448798" y="2740024"/>
            <a:ext cx="2184400" cy="1771650"/>
          </a:xfrm>
          <a:prstGeom prst="rect">
            <a:avLst/>
          </a:prstGeom>
          <a:solidFill>
            <a:schemeClr val="tx1">
              <a:lumMod val="75000"/>
              <a:lumOff val="25000"/>
            </a:schemeClr>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rgbClr val="00FFCC"/>
                </a:solidFill>
              </a:rPr>
              <a:t>Odometry </a:t>
            </a:r>
            <a:endParaRPr lang="zh-TW" altLang="en-US" sz="2800" dirty="0">
              <a:solidFill>
                <a:srgbClr val="00FFCC"/>
              </a:solidFill>
            </a:endParaRPr>
          </a:p>
        </p:txBody>
      </p:sp>
      <p:sp>
        <p:nvSpPr>
          <p:cNvPr id="40" name="矩形 39">
            <a:extLst>
              <a:ext uri="{FF2B5EF4-FFF2-40B4-BE49-F238E27FC236}">
                <a16:creationId xmlns:a16="http://schemas.microsoft.com/office/drawing/2014/main" id="{7AEE8D9B-543F-4F0F-A945-4C0D3FDDD6F1}"/>
              </a:ext>
            </a:extLst>
          </p:cNvPr>
          <p:cNvSpPr/>
          <p:nvPr/>
        </p:nvSpPr>
        <p:spPr>
          <a:xfrm>
            <a:off x="6965950" y="4095750"/>
            <a:ext cx="1682750" cy="1390650"/>
          </a:xfrm>
          <a:prstGeom prst="rect">
            <a:avLst/>
          </a:prstGeom>
          <a:solidFill>
            <a:schemeClr val="tx1">
              <a:lumMod val="75000"/>
              <a:lumOff val="25000"/>
            </a:schemeClr>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rgbClr val="00FFCC"/>
                </a:solidFill>
              </a:rPr>
              <a:t>Rear wheel system</a:t>
            </a:r>
            <a:endParaRPr lang="zh-TW" altLang="en-US" sz="2800" dirty="0">
              <a:solidFill>
                <a:srgbClr val="00FFCC"/>
              </a:solidFill>
            </a:endParaRPr>
          </a:p>
        </p:txBody>
      </p:sp>
      <p:cxnSp>
        <p:nvCxnSpPr>
          <p:cNvPr id="42" name="直線單箭頭接點 41">
            <a:extLst>
              <a:ext uri="{FF2B5EF4-FFF2-40B4-BE49-F238E27FC236}">
                <a16:creationId xmlns:a16="http://schemas.microsoft.com/office/drawing/2014/main" id="{3927FFC0-AFE8-4E1D-8F57-F3401E07B1A7}"/>
              </a:ext>
            </a:extLst>
          </p:cNvPr>
          <p:cNvCxnSpPr>
            <a:stCxn id="35" idx="3"/>
            <a:endCxn id="34" idx="1"/>
          </p:cNvCxnSpPr>
          <p:nvPr/>
        </p:nvCxnSpPr>
        <p:spPr>
          <a:xfrm flipV="1">
            <a:off x="2470148" y="3625849"/>
            <a:ext cx="412750" cy="1"/>
          </a:xfrm>
          <a:prstGeom prst="straightConnector1">
            <a:avLst/>
          </a:prstGeom>
          <a:ln w="76200">
            <a:solidFill>
              <a:srgbClr val="00FFCC"/>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3439C780-896C-4AFB-8F40-B676F3DBA261}"/>
              </a:ext>
            </a:extLst>
          </p:cNvPr>
          <p:cNvCxnSpPr>
            <a:stCxn id="34" idx="3"/>
            <a:endCxn id="37" idx="1"/>
          </p:cNvCxnSpPr>
          <p:nvPr/>
        </p:nvCxnSpPr>
        <p:spPr>
          <a:xfrm flipV="1">
            <a:off x="5988048" y="2549525"/>
            <a:ext cx="977902" cy="1076324"/>
          </a:xfrm>
          <a:prstGeom prst="straightConnector1">
            <a:avLst/>
          </a:prstGeom>
          <a:ln w="76200">
            <a:solidFill>
              <a:srgbClr val="00FFCC"/>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BC8A0936-FEC3-47C4-89F2-C92F3433B592}"/>
              </a:ext>
            </a:extLst>
          </p:cNvPr>
          <p:cNvCxnSpPr>
            <a:stCxn id="34" idx="3"/>
            <a:endCxn id="40" idx="1"/>
          </p:cNvCxnSpPr>
          <p:nvPr/>
        </p:nvCxnSpPr>
        <p:spPr>
          <a:xfrm>
            <a:off x="5988048" y="3625849"/>
            <a:ext cx="977902" cy="1165226"/>
          </a:xfrm>
          <a:prstGeom prst="straightConnector1">
            <a:avLst/>
          </a:prstGeom>
          <a:ln w="76200">
            <a:solidFill>
              <a:srgbClr val="00FFC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09D31992-A027-4429-A9CD-97717F2182EC}"/>
              </a:ext>
            </a:extLst>
          </p:cNvPr>
          <p:cNvCxnSpPr>
            <a:stCxn id="37" idx="3"/>
            <a:endCxn id="39" idx="1"/>
          </p:cNvCxnSpPr>
          <p:nvPr/>
        </p:nvCxnSpPr>
        <p:spPr>
          <a:xfrm>
            <a:off x="8648700" y="2549525"/>
            <a:ext cx="800098" cy="1076324"/>
          </a:xfrm>
          <a:prstGeom prst="straightConnector1">
            <a:avLst/>
          </a:prstGeom>
          <a:ln w="76200">
            <a:solidFill>
              <a:srgbClr val="00FFC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32FD01B-D5F1-4BC0-B106-DAC63861B8DD}"/>
              </a:ext>
            </a:extLst>
          </p:cNvPr>
          <p:cNvCxnSpPr>
            <a:stCxn id="40" idx="3"/>
            <a:endCxn id="39" idx="1"/>
          </p:cNvCxnSpPr>
          <p:nvPr/>
        </p:nvCxnSpPr>
        <p:spPr>
          <a:xfrm flipV="1">
            <a:off x="8648700" y="3625849"/>
            <a:ext cx="800098" cy="1165226"/>
          </a:xfrm>
          <a:prstGeom prst="straightConnector1">
            <a:avLst/>
          </a:prstGeom>
          <a:ln w="76200">
            <a:solidFill>
              <a:srgbClr val="00FFCC"/>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圓角 60">
            <a:extLst>
              <a:ext uri="{FF2B5EF4-FFF2-40B4-BE49-F238E27FC236}">
                <a16:creationId xmlns:a16="http://schemas.microsoft.com/office/drawing/2014/main" id="{C7D43EDD-C75E-4BB8-81C1-4321AED08F03}"/>
              </a:ext>
            </a:extLst>
          </p:cNvPr>
          <p:cNvSpPr/>
          <p:nvPr/>
        </p:nvSpPr>
        <p:spPr>
          <a:xfrm>
            <a:off x="2676523" y="1422400"/>
            <a:ext cx="9271000" cy="4627561"/>
          </a:xfrm>
          <a:prstGeom prst="roundRect">
            <a:avLst/>
          </a:prstGeom>
          <a:noFill/>
          <a:ln w="38100">
            <a:solidFill>
              <a:srgbClr val="00FF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826D0369-9A63-4D72-B39A-F2D70F625316}"/>
              </a:ext>
            </a:extLst>
          </p:cNvPr>
          <p:cNvSpPr txBox="1"/>
          <p:nvPr/>
        </p:nvSpPr>
        <p:spPr>
          <a:xfrm>
            <a:off x="6013448" y="888999"/>
            <a:ext cx="4546602" cy="523220"/>
          </a:xfrm>
          <a:prstGeom prst="rect">
            <a:avLst/>
          </a:prstGeom>
          <a:noFill/>
        </p:spPr>
        <p:txBody>
          <a:bodyPr wrap="square" rtlCol="0">
            <a:spAutoFit/>
          </a:bodyPr>
          <a:lstStyle/>
          <a:p>
            <a:r>
              <a:rPr lang="en-US" altLang="zh-TW" sz="2800" dirty="0">
                <a:solidFill>
                  <a:srgbClr val="00FFCC"/>
                </a:solidFill>
              </a:rPr>
              <a:t>GBM mobile robot</a:t>
            </a:r>
            <a:endParaRPr lang="zh-TW" altLang="en-US" sz="2800" dirty="0">
              <a:solidFill>
                <a:srgbClr val="00FFCC"/>
              </a:solidFill>
            </a:endParaRPr>
          </a:p>
        </p:txBody>
      </p:sp>
      <p:sp>
        <p:nvSpPr>
          <p:cNvPr id="63" name="文字方塊 62">
            <a:extLst>
              <a:ext uri="{FF2B5EF4-FFF2-40B4-BE49-F238E27FC236}">
                <a16:creationId xmlns:a16="http://schemas.microsoft.com/office/drawing/2014/main" id="{669336B5-E52C-4E45-A0A6-988258AE8226}"/>
              </a:ext>
            </a:extLst>
          </p:cNvPr>
          <p:cNvSpPr txBox="1"/>
          <p:nvPr/>
        </p:nvSpPr>
        <p:spPr>
          <a:xfrm>
            <a:off x="234953" y="1362967"/>
            <a:ext cx="2041521" cy="1384995"/>
          </a:xfrm>
          <a:prstGeom prst="rect">
            <a:avLst/>
          </a:prstGeom>
          <a:noFill/>
        </p:spPr>
        <p:txBody>
          <a:bodyPr wrap="square" rtlCol="0">
            <a:spAutoFit/>
          </a:bodyPr>
          <a:lstStyle/>
          <a:p>
            <a:r>
              <a:rPr lang="en-US" altLang="zh-TW" sz="2800" dirty="0">
                <a:solidFill>
                  <a:srgbClr val="00FFCC"/>
                </a:solidFill>
              </a:rPr>
              <a:t>Obstacle-avoidance algorithm</a:t>
            </a:r>
            <a:endParaRPr lang="zh-TW" altLang="en-US" sz="2800" dirty="0">
              <a:solidFill>
                <a:srgbClr val="00FFCC"/>
              </a:solidFill>
            </a:endParaRPr>
          </a:p>
        </p:txBody>
      </p:sp>
    </p:spTree>
    <p:extLst>
      <p:ext uri="{BB962C8B-B14F-4D97-AF65-F5344CB8AC3E}">
        <p14:creationId xmlns:p14="http://schemas.microsoft.com/office/powerpoint/2010/main" val="2867356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9078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Contents</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3565070" y="1603706"/>
            <a:ext cx="3774925" cy="820149"/>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Introduction</a:t>
            </a:r>
            <a:endParaRPr lang="zh-TW" altLang="en-US" sz="28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565071" y="2805435"/>
            <a:ext cx="3774925" cy="823565"/>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Method</a:t>
            </a:r>
            <a:endParaRPr lang="zh-TW" altLang="en-US" sz="2800" dirty="0"/>
          </a:p>
        </p:txBody>
      </p:sp>
      <p:sp>
        <p:nvSpPr>
          <p:cNvPr id="25" name="箭號: ＞形 24">
            <a:extLst>
              <a:ext uri="{FF2B5EF4-FFF2-40B4-BE49-F238E27FC236}">
                <a16:creationId xmlns:a16="http://schemas.microsoft.com/office/drawing/2014/main" id="{D1FCFA40-44B0-43E3-82AF-A295D5ADED39}"/>
              </a:ext>
            </a:extLst>
          </p:cNvPr>
          <p:cNvSpPr/>
          <p:nvPr/>
        </p:nvSpPr>
        <p:spPr>
          <a:xfrm>
            <a:off x="3565071" y="4083122"/>
            <a:ext cx="3774924" cy="820149"/>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Result</a:t>
            </a:r>
            <a:endParaRPr lang="zh-TW" altLang="en-US" sz="2800" dirty="0"/>
          </a:p>
        </p:txBody>
      </p:sp>
      <p:sp>
        <p:nvSpPr>
          <p:cNvPr id="26" name="箭號: ＞形 25">
            <a:extLst>
              <a:ext uri="{FF2B5EF4-FFF2-40B4-BE49-F238E27FC236}">
                <a16:creationId xmlns:a16="http://schemas.microsoft.com/office/drawing/2014/main" id="{34F9BBEA-B05B-4A02-8559-3B7C61D76F3F}"/>
              </a:ext>
            </a:extLst>
          </p:cNvPr>
          <p:cNvSpPr/>
          <p:nvPr/>
        </p:nvSpPr>
        <p:spPr>
          <a:xfrm>
            <a:off x="3565071" y="5357393"/>
            <a:ext cx="3774924" cy="826983"/>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Conclusion</a:t>
            </a:r>
            <a:endParaRPr lang="zh-TW" altLang="en-US" sz="28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3707534" y="1405832"/>
            <a:ext cx="279400" cy="365125"/>
          </a:xfrm>
        </p:spPr>
        <p:txBody>
          <a:bodyPr/>
          <a:lstStyle/>
          <a:p>
            <a:fld id="{E595EBD0-53CB-4A76-B24E-6BC3F313E348}" type="slidenum">
              <a:rPr lang="zh-TW" altLang="en-US" smtClean="0"/>
              <a:t>2</a:t>
            </a:fld>
            <a:endParaRPr lang="zh-TW" altLang="en-US" dirty="0"/>
          </a:p>
        </p:txBody>
      </p:sp>
      <p:grpSp>
        <p:nvGrpSpPr>
          <p:cNvPr id="15" name="群組 14">
            <a:extLst>
              <a:ext uri="{FF2B5EF4-FFF2-40B4-BE49-F238E27FC236}">
                <a16:creationId xmlns:a16="http://schemas.microsoft.com/office/drawing/2014/main" id="{BD0564F1-DEDA-4A6B-A223-A22920A36554}"/>
              </a:ext>
            </a:extLst>
          </p:cNvPr>
          <p:cNvGrpSpPr/>
          <p:nvPr/>
        </p:nvGrpSpPr>
        <p:grpSpPr>
          <a:xfrm>
            <a:off x="9262533" y="136525"/>
            <a:ext cx="2810933" cy="668866"/>
            <a:chOff x="7780867" y="211667"/>
            <a:chExt cx="2810933" cy="668866"/>
          </a:xfrm>
        </p:grpSpPr>
        <p:sp>
          <p:nvSpPr>
            <p:cNvPr id="16" name="矩形 15">
              <a:extLst>
                <a:ext uri="{FF2B5EF4-FFF2-40B4-BE49-F238E27FC236}">
                  <a16:creationId xmlns:a16="http://schemas.microsoft.com/office/drawing/2014/main" id="{7A62EB8F-7AD8-4AE0-9AF5-912A9817734A}"/>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74457E9B-79EA-4D8D-A989-4B34E8D9F24E}"/>
                </a:ext>
              </a:extLst>
            </p:cNvPr>
            <p:cNvGrpSpPr>
              <a:grpSpLocks noChangeAspect="1"/>
            </p:cNvGrpSpPr>
            <p:nvPr/>
          </p:nvGrpSpPr>
          <p:grpSpPr>
            <a:xfrm>
              <a:off x="7845641" y="307446"/>
              <a:ext cx="2334347" cy="468000"/>
              <a:chOff x="0" y="0"/>
              <a:chExt cx="4211517" cy="851040"/>
            </a:xfrm>
          </p:grpSpPr>
          <p:pic>
            <p:nvPicPr>
              <p:cNvPr id="19" name="圖片 18">
                <a:extLst>
                  <a:ext uri="{FF2B5EF4-FFF2-40B4-BE49-F238E27FC236}">
                    <a16:creationId xmlns:a16="http://schemas.microsoft.com/office/drawing/2014/main" id="{3ED36755-9F6E-4CCF-9615-492819C517F6}"/>
                  </a:ext>
                </a:extLst>
              </p:cNvPr>
              <p:cNvPicPr>
                <a:picLocks noChangeAspect="1"/>
              </p:cNvPicPr>
              <p:nvPr/>
            </p:nvPicPr>
            <p:blipFill>
              <a:blip r:embed="rId2">
                <a:lum/>
                <a:alphaModFix/>
              </a:blip>
              <a:srcRect/>
              <a:stretch>
                <a:fillRect/>
              </a:stretch>
            </p:blipFill>
            <p:spPr>
              <a:xfrm>
                <a:off x="0" y="0"/>
                <a:ext cx="1414440" cy="851040"/>
              </a:xfrm>
              <a:prstGeom prst="rect">
                <a:avLst/>
              </a:prstGeom>
            </p:spPr>
          </p:pic>
          <p:sp>
            <p:nvSpPr>
              <p:cNvPr id="22" name="文字方塊 19">
                <a:extLst>
                  <a:ext uri="{FF2B5EF4-FFF2-40B4-BE49-F238E27FC236}">
                    <a16:creationId xmlns:a16="http://schemas.microsoft.com/office/drawing/2014/main" id="{10417A6A-4F6A-402B-BB72-72B5B8AA92AD}"/>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312929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9078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Mobile Robots &amp; Navigation</a:t>
            </a:r>
            <a:endParaRPr lang="zh-TW" altLang="en-US" b="1" dirty="0">
              <a:solidFill>
                <a:srgbClr val="00FFCC"/>
              </a:solidFill>
              <a:effectLst>
                <a:outerShdw blurRad="38100" dist="38100" dir="2700000" algn="tl">
                  <a:srgbClr val="000000">
                    <a:alpha val="43137"/>
                  </a:srgbClr>
                </a:outerShdw>
              </a:effectLst>
            </a:endParaRPr>
          </a:p>
        </p:txBody>
      </p:sp>
      <p:sp>
        <p:nvSpPr>
          <p:cNvPr id="3" name="內容版面配置區 2">
            <a:extLst>
              <a:ext uri="{FF2B5EF4-FFF2-40B4-BE49-F238E27FC236}">
                <a16:creationId xmlns:a16="http://schemas.microsoft.com/office/drawing/2014/main" id="{492B6793-EAF5-45BD-A468-FDBA95904E2A}"/>
              </a:ext>
            </a:extLst>
          </p:cNvPr>
          <p:cNvSpPr>
            <a:spLocks noGrp="1"/>
          </p:cNvSpPr>
          <p:nvPr>
            <p:ph idx="1"/>
          </p:nvPr>
        </p:nvSpPr>
        <p:spPr>
          <a:xfrm>
            <a:off x="1095109" y="3620604"/>
            <a:ext cx="5185042" cy="2020070"/>
          </a:xfrm>
        </p:spPr>
        <p:txBody>
          <a:bodyPr>
            <a:normAutofit/>
          </a:bodyPr>
          <a:lstStyle/>
          <a:p>
            <a:pPr marL="0" indent="0">
              <a:buNone/>
            </a:pPr>
            <a:r>
              <a:rPr lang="en-US" altLang="zh-TW" dirty="0">
                <a:solidFill>
                  <a:schemeClr val="accent6">
                    <a:lumMod val="20000"/>
                    <a:lumOff val="80000"/>
                  </a:schemeClr>
                </a:solidFill>
              </a:rPr>
              <a:t>They have changed our world !</a:t>
            </a:r>
          </a:p>
          <a:p>
            <a:r>
              <a:rPr lang="en-US" altLang="zh-TW" sz="2400" dirty="0">
                <a:solidFill>
                  <a:schemeClr val="accent6">
                    <a:lumMod val="20000"/>
                    <a:lumOff val="80000"/>
                  </a:schemeClr>
                </a:solidFill>
              </a:rPr>
              <a:t>Hospitals</a:t>
            </a:r>
          </a:p>
          <a:p>
            <a:r>
              <a:rPr lang="en-US" altLang="zh-TW" sz="2400" dirty="0">
                <a:solidFill>
                  <a:schemeClr val="accent6">
                    <a:lumMod val="20000"/>
                    <a:lumOff val="80000"/>
                  </a:schemeClr>
                </a:solidFill>
              </a:rPr>
              <a:t>Factories</a:t>
            </a:r>
          </a:p>
          <a:p>
            <a:r>
              <a:rPr lang="en-US" altLang="zh-TW" sz="2400" dirty="0">
                <a:solidFill>
                  <a:schemeClr val="accent6">
                    <a:lumMod val="20000"/>
                    <a:lumOff val="80000"/>
                  </a:schemeClr>
                </a:solidFill>
              </a:rPr>
              <a:t>others…</a:t>
            </a:r>
            <a:endParaRPr lang="zh-TW" altLang="en-US" sz="2400" dirty="0">
              <a:solidFill>
                <a:schemeClr val="accent6">
                  <a:lumMod val="20000"/>
                  <a:lumOff val="80000"/>
                </a:schemeClr>
              </a:solidFill>
            </a:endParaRPr>
          </a:p>
          <a:p>
            <a:pPr marL="0" indent="0">
              <a:buNone/>
            </a:pPr>
            <a:endParaRPr lang="zh-TW" altLang="en-US" sz="2400" dirty="0">
              <a:solidFill>
                <a:schemeClr val="accent6">
                  <a:lumMod val="20000"/>
                  <a:lumOff val="80000"/>
                </a:schemeClr>
              </a:solidFill>
            </a:endParaRPr>
          </a:p>
        </p:txBody>
      </p:sp>
      <p:pic>
        <p:nvPicPr>
          <p:cNvPr id="1026" name="Picture 2" descr="Blog - Sebótica">
            <a:extLst>
              <a:ext uri="{FF2B5EF4-FFF2-40B4-BE49-F238E27FC236}">
                <a16:creationId xmlns:a16="http://schemas.microsoft.com/office/drawing/2014/main" id="{A90564D5-CB68-4760-989C-95C208B369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97"/>
          <a:stretch/>
        </p:blipFill>
        <p:spPr bwMode="auto">
          <a:xfrm>
            <a:off x="2871097" y="1388074"/>
            <a:ext cx="1544506" cy="20357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6 Best Self-Emptying Robot Vacuums of 2024, Tested and Reviewed">
            <a:extLst>
              <a:ext uri="{FF2B5EF4-FFF2-40B4-BE49-F238E27FC236}">
                <a16:creationId xmlns:a16="http://schemas.microsoft.com/office/drawing/2014/main" id="{2F1AE4D3-C807-4A95-BCEE-39724BAE6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736" y="1369189"/>
            <a:ext cx="30099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BC41A7FA-A63B-4D70-9322-0788C679D19C}"/>
              </a:ext>
            </a:extLst>
          </p:cNvPr>
          <p:cNvPicPr>
            <a:picLocks noChangeAspect="1"/>
          </p:cNvPicPr>
          <p:nvPr/>
        </p:nvPicPr>
        <p:blipFill rotWithShape="1">
          <a:blip r:embed="rId5">
            <a:extLst>
              <a:ext uri="{28A0092B-C50C-407E-A947-70E740481C1C}">
                <a14:useLocalDpi xmlns:a14="http://schemas.microsoft.com/office/drawing/2010/main" val="0"/>
              </a:ext>
            </a:extLst>
          </a:blip>
          <a:srcRect l="23308" r="28485"/>
          <a:stretch/>
        </p:blipFill>
        <p:spPr>
          <a:xfrm>
            <a:off x="6657802" y="3658228"/>
            <a:ext cx="1250066" cy="1944821"/>
          </a:xfrm>
          <a:prstGeom prst="rect">
            <a:avLst/>
          </a:prstGeom>
        </p:spPr>
      </p:pic>
      <p:pic>
        <p:nvPicPr>
          <p:cNvPr id="1032" name="Picture 8" descr="Mobile Robotics Applications for your Industry | Robotnik ®">
            <a:extLst>
              <a:ext uri="{FF2B5EF4-FFF2-40B4-BE49-F238E27FC236}">
                <a16:creationId xmlns:a16="http://schemas.microsoft.com/office/drawing/2014/main" id="{F4EAFACF-B2AD-4BBE-B6BA-7E00073C09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2817" y="3640602"/>
            <a:ext cx="3011782" cy="2006600"/>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D0CC555E-1ADB-47BE-8D67-3EF3313340C5}"/>
              </a:ext>
            </a:extLst>
          </p:cNvPr>
          <p:cNvSpPr txBox="1"/>
          <p:nvPr/>
        </p:nvSpPr>
        <p:spPr>
          <a:xfrm>
            <a:off x="1608668" y="5681336"/>
            <a:ext cx="8974664" cy="646331"/>
          </a:xfrm>
          <a:prstGeom prst="rect">
            <a:avLst/>
          </a:prstGeom>
          <a:solidFill>
            <a:schemeClr val="tx1">
              <a:lumMod val="65000"/>
              <a:lumOff val="35000"/>
              <a:alpha val="74902"/>
            </a:schemeClr>
          </a:solidFill>
          <a:effectLst>
            <a:softEdge rad="63500"/>
          </a:effectLst>
        </p:spPr>
        <p:txBody>
          <a:bodyPr wrap="square" rtlCol="0">
            <a:spAutoFit/>
          </a:bodyPr>
          <a:lstStyle/>
          <a:p>
            <a:r>
              <a:rPr lang="en-US" altLang="zh-TW" sz="3600" b="1" dirty="0">
                <a:solidFill>
                  <a:srgbClr val="00FFCC"/>
                </a:solidFill>
                <a:effectLst>
                  <a:outerShdw blurRad="38100" dist="38100" dir="2700000" algn="tl">
                    <a:srgbClr val="000000">
                      <a:alpha val="43137"/>
                    </a:srgbClr>
                  </a:outerShdw>
                </a:effectLst>
              </a:rPr>
              <a:t>Navigation is important for such robots!!</a:t>
            </a:r>
            <a:endParaRPr lang="zh-TW" altLang="en-US" sz="3600"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3</a:t>
            </a:fld>
            <a:endParaRPr lang="zh-TW" altLang="en-US" dirty="0"/>
          </a:p>
        </p:txBody>
      </p:sp>
      <p:grpSp>
        <p:nvGrpSpPr>
          <p:cNvPr id="15" name="群組 14">
            <a:extLst>
              <a:ext uri="{FF2B5EF4-FFF2-40B4-BE49-F238E27FC236}">
                <a16:creationId xmlns:a16="http://schemas.microsoft.com/office/drawing/2014/main" id="{BD0564F1-DEDA-4A6B-A223-A22920A36554}"/>
              </a:ext>
            </a:extLst>
          </p:cNvPr>
          <p:cNvGrpSpPr/>
          <p:nvPr/>
        </p:nvGrpSpPr>
        <p:grpSpPr>
          <a:xfrm>
            <a:off x="9262533" y="136525"/>
            <a:ext cx="2810933" cy="668866"/>
            <a:chOff x="7780867" y="211667"/>
            <a:chExt cx="2810933" cy="668866"/>
          </a:xfrm>
        </p:grpSpPr>
        <p:sp>
          <p:nvSpPr>
            <p:cNvPr id="16" name="矩形 15">
              <a:extLst>
                <a:ext uri="{FF2B5EF4-FFF2-40B4-BE49-F238E27FC236}">
                  <a16:creationId xmlns:a16="http://schemas.microsoft.com/office/drawing/2014/main" id="{7A62EB8F-7AD8-4AE0-9AF5-912A9817734A}"/>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74457E9B-79EA-4D8D-A989-4B34E8D9F24E}"/>
                </a:ext>
              </a:extLst>
            </p:cNvPr>
            <p:cNvGrpSpPr>
              <a:grpSpLocks noChangeAspect="1"/>
            </p:cNvGrpSpPr>
            <p:nvPr/>
          </p:nvGrpSpPr>
          <p:grpSpPr>
            <a:xfrm>
              <a:off x="7845641" y="307446"/>
              <a:ext cx="2334347" cy="468000"/>
              <a:chOff x="0" y="0"/>
              <a:chExt cx="4211517" cy="851040"/>
            </a:xfrm>
          </p:grpSpPr>
          <p:pic>
            <p:nvPicPr>
              <p:cNvPr id="19" name="圖片 18">
                <a:extLst>
                  <a:ext uri="{FF2B5EF4-FFF2-40B4-BE49-F238E27FC236}">
                    <a16:creationId xmlns:a16="http://schemas.microsoft.com/office/drawing/2014/main" id="{3ED36755-9F6E-4CCF-9615-492819C517F6}"/>
                  </a:ext>
                </a:extLst>
              </p:cNvPr>
              <p:cNvPicPr>
                <a:picLocks noChangeAspect="1"/>
              </p:cNvPicPr>
              <p:nvPr/>
            </p:nvPicPr>
            <p:blipFill>
              <a:blip r:embed="rId7">
                <a:lum/>
                <a:alphaModFix/>
              </a:blip>
              <a:srcRect/>
              <a:stretch>
                <a:fillRect/>
              </a:stretch>
            </p:blipFill>
            <p:spPr>
              <a:xfrm>
                <a:off x="0" y="0"/>
                <a:ext cx="1414440" cy="851040"/>
              </a:xfrm>
              <a:prstGeom prst="rect">
                <a:avLst/>
              </a:prstGeom>
            </p:spPr>
          </p:pic>
          <p:sp>
            <p:nvSpPr>
              <p:cNvPr id="22" name="文字方塊 19">
                <a:extLst>
                  <a:ext uri="{FF2B5EF4-FFF2-40B4-BE49-F238E27FC236}">
                    <a16:creationId xmlns:a16="http://schemas.microsoft.com/office/drawing/2014/main" id="{10417A6A-4F6A-402B-BB72-72B5B8AA92AD}"/>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377162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14"/>
                                        </p:tgtEl>
                                        <p:attrNameLst>
                                          <p:attrName>style.color</p:attrName>
                                        </p:attrNameLst>
                                      </p:cBhvr>
                                      <p:to>
                                        <a:schemeClr val="bg1"/>
                                      </p:to>
                                    </p:animClr>
                                    <p:animClr clrSpc="rgb" dir="cw">
                                      <p:cBhvr>
                                        <p:cTn id="7" dur="250" autoRev="1" fill="remove"/>
                                        <p:tgtEl>
                                          <p:spTgt spid="14"/>
                                        </p:tgtEl>
                                        <p:attrNameLst>
                                          <p:attrName>fillcolor</p:attrName>
                                        </p:attrNameLst>
                                      </p:cBhvr>
                                      <p:to>
                                        <a:schemeClr val="bg1"/>
                                      </p:to>
                                    </p:animClr>
                                    <p:set>
                                      <p:cBhvr>
                                        <p:cTn id="8" dur="250" autoRev="1" fill="remove"/>
                                        <p:tgtEl>
                                          <p:spTgt spid="14"/>
                                        </p:tgtEl>
                                        <p:attrNameLst>
                                          <p:attrName>fill.type</p:attrName>
                                        </p:attrNameLst>
                                      </p:cBhvr>
                                      <p:to>
                                        <p:strVal val="solid"/>
                                      </p:to>
                                    </p:set>
                                    <p:set>
                                      <p:cBhvr>
                                        <p:cTn id="9" dur="250" autoRev="1" fill="remove"/>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4525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Navigation System</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4</a:t>
            </a:fld>
            <a:endParaRPr lang="zh-TW" altLang="en-US" dirty="0"/>
          </a:p>
        </p:txBody>
      </p:sp>
      <p:pic>
        <p:nvPicPr>
          <p:cNvPr id="12" name="內容版面配置區 11">
            <a:extLst>
              <a:ext uri="{FF2B5EF4-FFF2-40B4-BE49-F238E27FC236}">
                <a16:creationId xmlns:a16="http://schemas.microsoft.com/office/drawing/2014/main" id="{8AB13AC5-C19B-4083-89BD-4391805F30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29" t="6839" r="25185" b="10504"/>
          <a:stretch/>
        </p:blipFill>
        <p:spPr>
          <a:xfrm>
            <a:off x="970805" y="2161031"/>
            <a:ext cx="3288359" cy="3291933"/>
          </a:xfrm>
        </p:spPr>
      </p:pic>
      <p:sp>
        <p:nvSpPr>
          <p:cNvPr id="13" name="橢圓 12">
            <a:extLst>
              <a:ext uri="{FF2B5EF4-FFF2-40B4-BE49-F238E27FC236}">
                <a16:creationId xmlns:a16="http://schemas.microsoft.com/office/drawing/2014/main" id="{2643D0D0-3881-4B3F-9969-EEE28E7013E3}"/>
              </a:ext>
            </a:extLst>
          </p:cNvPr>
          <p:cNvSpPr/>
          <p:nvPr/>
        </p:nvSpPr>
        <p:spPr>
          <a:xfrm>
            <a:off x="1066376" y="5090584"/>
            <a:ext cx="255912" cy="250960"/>
          </a:xfrm>
          <a:prstGeom prst="ellipse">
            <a:avLst/>
          </a:prstGeom>
          <a:noFill/>
          <a:ln w="38100">
            <a:solidFill>
              <a:srgbClr val="02BF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下 17">
            <a:extLst>
              <a:ext uri="{FF2B5EF4-FFF2-40B4-BE49-F238E27FC236}">
                <a16:creationId xmlns:a16="http://schemas.microsoft.com/office/drawing/2014/main" id="{EEC01642-FCCE-4220-A3AF-81E77F648992}"/>
              </a:ext>
            </a:extLst>
          </p:cNvPr>
          <p:cNvSpPr/>
          <p:nvPr/>
        </p:nvSpPr>
        <p:spPr>
          <a:xfrm rot="5400000">
            <a:off x="4145767" y="2257317"/>
            <a:ext cx="183935" cy="26174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接點 27">
            <a:extLst>
              <a:ext uri="{FF2B5EF4-FFF2-40B4-BE49-F238E27FC236}">
                <a16:creationId xmlns:a16="http://schemas.microsoft.com/office/drawing/2014/main" id="{60E05371-0C8F-43F7-A80B-653894361866}"/>
              </a:ext>
            </a:extLst>
          </p:cNvPr>
          <p:cNvCxnSpPr>
            <a:cxnSpLocks/>
          </p:cNvCxnSpPr>
          <p:nvPr/>
        </p:nvCxnSpPr>
        <p:spPr>
          <a:xfrm>
            <a:off x="5452533" y="2165350"/>
            <a:ext cx="0" cy="2228850"/>
          </a:xfrm>
          <a:prstGeom prst="line">
            <a:avLst/>
          </a:prstGeom>
          <a:ln w="28575">
            <a:solidFill>
              <a:srgbClr val="00FFCC"/>
            </a:solid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22" name="圖片 21">
            <a:extLst>
              <a:ext uri="{FF2B5EF4-FFF2-40B4-BE49-F238E27FC236}">
                <a16:creationId xmlns:a16="http://schemas.microsoft.com/office/drawing/2014/main" id="{54897C30-1C05-472B-B827-592C18E99B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208" y="4715932"/>
            <a:ext cx="1644423" cy="1644423"/>
          </a:xfrm>
          <a:prstGeom prst="rect">
            <a:avLst/>
          </a:prstGeom>
        </p:spPr>
      </p:pic>
      <p:pic>
        <p:nvPicPr>
          <p:cNvPr id="29" name="圖片 28">
            <a:extLst>
              <a:ext uri="{FF2B5EF4-FFF2-40B4-BE49-F238E27FC236}">
                <a16:creationId xmlns:a16="http://schemas.microsoft.com/office/drawing/2014/main" id="{42F7C95F-EB9A-4C6D-AB22-CD3318025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83742">
            <a:off x="4437769" y="4078510"/>
            <a:ext cx="877895" cy="877895"/>
          </a:xfrm>
          <a:prstGeom prst="rect">
            <a:avLst/>
          </a:prstGeom>
        </p:spPr>
      </p:pic>
      <p:pic>
        <p:nvPicPr>
          <p:cNvPr id="2050" name="Picture 2" descr="Shibuya Crossing, Tokyo">
            <a:extLst>
              <a:ext uri="{FF2B5EF4-FFF2-40B4-BE49-F238E27FC236}">
                <a16:creationId xmlns:a16="http://schemas.microsoft.com/office/drawing/2014/main" id="{A06F697B-DB54-45E1-8FFA-7BD970E5880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946882" y="2296221"/>
            <a:ext cx="4763451" cy="2677059"/>
          </a:xfrm>
          <a:prstGeom prst="rect">
            <a:avLst/>
          </a:prstGeom>
          <a:noFill/>
          <a:extLst>
            <a:ext uri="{909E8E84-426E-40DD-AFC4-6F175D3DCCD1}">
              <a14:hiddenFill xmlns:a14="http://schemas.microsoft.com/office/drawing/2010/main">
                <a:solidFill>
                  <a:srgbClr val="FFFFFF"/>
                </a:solidFill>
              </a14:hiddenFill>
            </a:ext>
          </a:extLst>
        </p:spPr>
      </p:pic>
      <p:pic>
        <p:nvPicPr>
          <p:cNvPr id="34" name="圖片 33">
            <a:extLst>
              <a:ext uri="{FF2B5EF4-FFF2-40B4-BE49-F238E27FC236}">
                <a16:creationId xmlns:a16="http://schemas.microsoft.com/office/drawing/2014/main" id="{3BB789C4-B324-4F5D-A951-DBAE85D28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0810" y="4701041"/>
            <a:ext cx="1644423" cy="1644423"/>
          </a:xfrm>
          <a:prstGeom prst="rect">
            <a:avLst/>
          </a:prstGeom>
        </p:spPr>
      </p:pic>
      <p:pic>
        <p:nvPicPr>
          <p:cNvPr id="31" name="圖片 30">
            <a:extLst>
              <a:ext uri="{FF2B5EF4-FFF2-40B4-BE49-F238E27FC236}">
                <a16:creationId xmlns:a16="http://schemas.microsoft.com/office/drawing/2014/main" id="{70FCEC70-342C-406C-9B21-DA350AFB08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6641" y="3740632"/>
            <a:ext cx="1307135" cy="1307135"/>
          </a:xfrm>
          <a:prstGeom prst="rect">
            <a:avLst/>
          </a:prstGeom>
        </p:spPr>
      </p:pic>
      <p:sp>
        <p:nvSpPr>
          <p:cNvPr id="32" name="箭號: 向右 31">
            <a:extLst>
              <a:ext uri="{FF2B5EF4-FFF2-40B4-BE49-F238E27FC236}">
                <a16:creationId xmlns:a16="http://schemas.microsoft.com/office/drawing/2014/main" id="{75380B57-8332-460D-89F5-B4863D4C0B97}"/>
              </a:ext>
            </a:extLst>
          </p:cNvPr>
          <p:cNvSpPr/>
          <p:nvPr/>
        </p:nvSpPr>
        <p:spPr>
          <a:xfrm>
            <a:off x="4874864" y="3086607"/>
            <a:ext cx="824844" cy="568261"/>
          </a:xfrm>
          <a:prstGeom prst="rightArrow">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6F869ED3-7178-4A65-BF34-4E30BA86D75C}"/>
              </a:ext>
            </a:extLst>
          </p:cNvPr>
          <p:cNvSpPr/>
          <p:nvPr/>
        </p:nvSpPr>
        <p:spPr>
          <a:xfrm>
            <a:off x="1168202" y="1436158"/>
            <a:ext cx="3200404" cy="467259"/>
          </a:xfrm>
          <a:prstGeom prst="roundRect">
            <a:avLst/>
          </a:prstGeom>
          <a:solidFill>
            <a:srgbClr val="00FFCC"/>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lumMod val="75000"/>
                    <a:lumOff val="25000"/>
                  </a:schemeClr>
                </a:solidFill>
              </a:rPr>
              <a:t>Static environment</a:t>
            </a:r>
            <a:endParaRPr lang="zh-TW" altLang="en-US" sz="2800" dirty="0">
              <a:solidFill>
                <a:schemeClr val="tx1">
                  <a:lumMod val="75000"/>
                  <a:lumOff val="25000"/>
                </a:schemeClr>
              </a:solidFill>
            </a:endParaRPr>
          </a:p>
        </p:txBody>
      </p:sp>
      <p:sp>
        <p:nvSpPr>
          <p:cNvPr id="39" name="矩形: 圓角 38">
            <a:extLst>
              <a:ext uri="{FF2B5EF4-FFF2-40B4-BE49-F238E27FC236}">
                <a16:creationId xmlns:a16="http://schemas.microsoft.com/office/drawing/2014/main" id="{DC5549C8-796E-487A-AA19-DCA559FD8B2B}"/>
              </a:ext>
            </a:extLst>
          </p:cNvPr>
          <p:cNvSpPr/>
          <p:nvPr/>
        </p:nvSpPr>
        <p:spPr>
          <a:xfrm>
            <a:off x="6426197" y="1436158"/>
            <a:ext cx="3969225" cy="467259"/>
          </a:xfrm>
          <a:prstGeom prst="roundRect">
            <a:avLst/>
          </a:prstGeom>
          <a:solidFill>
            <a:srgbClr val="00FFCC"/>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lumMod val="75000"/>
                    <a:lumOff val="25000"/>
                  </a:schemeClr>
                </a:solidFill>
              </a:rPr>
              <a:t>Dynamic environment</a:t>
            </a:r>
            <a:endParaRPr lang="zh-TW" altLang="en-US" sz="2800" dirty="0">
              <a:solidFill>
                <a:schemeClr val="tx1">
                  <a:lumMod val="75000"/>
                  <a:lumOff val="25000"/>
                </a:schemeClr>
              </a:solidFill>
            </a:endParaRPr>
          </a:p>
        </p:txBody>
      </p:sp>
      <p:grpSp>
        <p:nvGrpSpPr>
          <p:cNvPr id="23" name="群組 22">
            <a:extLst>
              <a:ext uri="{FF2B5EF4-FFF2-40B4-BE49-F238E27FC236}">
                <a16:creationId xmlns:a16="http://schemas.microsoft.com/office/drawing/2014/main" id="{870B7B7B-79E8-41FA-8DCC-56FC7583E5C0}"/>
              </a:ext>
            </a:extLst>
          </p:cNvPr>
          <p:cNvGrpSpPr/>
          <p:nvPr/>
        </p:nvGrpSpPr>
        <p:grpSpPr>
          <a:xfrm>
            <a:off x="9262533" y="136525"/>
            <a:ext cx="2810933" cy="668866"/>
            <a:chOff x="7780867" y="211667"/>
            <a:chExt cx="2810933" cy="668866"/>
          </a:xfrm>
        </p:grpSpPr>
        <p:sp>
          <p:nvSpPr>
            <p:cNvPr id="27" name="矩形 26">
              <a:extLst>
                <a:ext uri="{FF2B5EF4-FFF2-40B4-BE49-F238E27FC236}">
                  <a16:creationId xmlns:a16="http://schemas.microsoft.com/office/drawing/2014/main" id="{746F5B8C-BF01-41EE-A0E0-5FAF41FAAA54}"/>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423F03F2-2EDB-4384-94A1-6BAE80D33E8C}"/>
                </a:ext>
              </a:extLst>
            </p:cNvPr>
            <p:cNvGrpSpPr>
              <a:grpSpLocks noChangeAspect="1"/>
            </p:cNvGrpSpPr>
            <p:nvPr/>
          </p:nvGrpSpPr>
          <p:grpSpPr>
            <a:xfrm>
              <a:off x="7845641" y="307446"/>
              <a:ext cx="2334347" cy="468000"/>
              <a:chOff x="0" y="0"/>
              <a:chExt cx="4211517" cy="851040"/>
            </a:xfrm>
          </p:grpSpPr>
          <p:pic>
            <p:nvPicPr>
              <p:cNvPr id="35" name="圖片 34">
                <a:extLst>
                  <a:ext uri="{FF2B5EF4-FFF2-40B4-BE49-F238E27FC236}">
                    <a16:creationId xmlns:a16="http://schemas.microsoft.com/office/drawing/2014/main" id="{FEDE2E75-258D-4F1B-82EB-B2DAEB78FA33}"/>
                  </a:ext>
                </a:extLst>
              </p:cNvPr>
              <p:cNvPicPr>
                <a:picLocks noChangeAspect="1"/>
              </p:cNvPicPr>
              <p:nvPr/>
            </p:nvPicPr>
            <p:blipFill>
              <a:blip r:embed="rId8">
                <a:lum/>
                <a:alphaModFix/>
              </a:blip>
              <a:srcRect/>
              <a:stretch>
                <a:fillRect/>
              </a:stretch>
            </p:blipFill>
            <p:spPr>
              <a:xfrm>
                <a:off x="0" y="0"/>
                <a:ext cx="1414440" cy="851040"/>
              </a:xfrm>
              <a:prstGeom prst="rect">
                <a:avLst/>
              </a:prstGeom>
            </p:spPr>
          </p:pic>
          <p:sp>
            <p:nvSpPr>
              <p:cNvPr id="36" name="文字方塊 19">
                <a:extLst>
                  <a:ext uri="{FF2B5EF4-FFF2-40B4-BE49-F238E27FC236}">
                    <a16:creationId xmlns:a16="http://schemas.microsoft.com/office/drawing/2014/main" id="{A7CFD1E7-5758-4827-9441-F87D9080FB3E}"/>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
        <p:nvSpPr>
          <p:cNvPr id="3" name="文字方塊 2">
            <a:extLst>
              <a:ext uri="{FF2B5EF4-FFF2-40B4-BE49-F238E27FC236}">
                <a16:creationId xmlns:a16="http://schemas.microsoft.com/office/drawing/2014/main" id="{4007AB67-F11D-4478-9942-96C5944376D7}"/>
              </a:ext>
            </a:extLst>
          </p:cNvPr>
          <p:cNvSpPr txBox="1"/>
          <p:nvPr/>
        </p:nvSpPr>
        <p:spPr>
          <a:xfrm>
            <a:off x="694902" y="5047767"/>
            <a:ext cx="354313" cy="584775"/>
          </a:xfrm>
          <a:prstGeom prst="rect">
            <a:avLst/>
          </a:prstGeom>
          <a:noFill/>
        </p:spPr>
        <p:txBody>
          <a:bodyPr wrap="square" rtlCol="0">
            <a:spAutoFit/>
          </a:bodyPr>
          <a:lstStyle/>
          <a:p>
            <a:r>
              <a:rPr lang="en-US" altLang="zh-TW" sz="3200" b="1" dirty="0">
                <a:solidFill>
                  <a:srgbClr val="00B050"/>
                </a:solidFill>
              </a:rPr>
              <a:t>A</a:t>
            </a:r>
            <a:endParaRPr lang="zh-TW" altLang="en-US" sz="3200" b="1" dirty="0">
              <a:solidFill>
                <a:srgbClr val="00B050"/>
              </a:solidFill>
            </a:endParaRPr>
          </a:p>
        </p:txBody>
      </p:sp>
      <p:sp>
        <p:nvSpPr>
          <p:cNvPr id="37" name="文字方塊 36">
            <a:extLst>
              <a:ext uri="{FF2B5EF4-FFF2-40B4-BE49-F238E27FC236}">
                <a16:creationId xmlns:a16="http://schemas.microsoft.com/office/drawing/2014/main" id="{F5672077-07D7-407B-A9A0-A72E78874C80}"/>
              </a:ext>
            </a:extLst>
          </p:cNvPr>
          <p:cNvSpPr txBox="1"/>
          <p:nvPr/>
        </p:nvSpPr>
        <p:spPr>
          <a:xfrm>
            <a:off x="4308756" y="2095800"/>
            <a:ext cx="354313" cy="584775"/>
          </a:xfrm>
          <a:prstGeom prst="rect">
            <a:avLst/>
          </a:prstGeom>
          <a:noFill/>
        </p:spPr>
        <p:txBody>
          <a:bodyPr wrap="square" rtlCol="0">
            <a:spAutoFit/>
          </a:bodyPr>
          <a:lstStyle/>
          <a:p>
            <a:r>
              <a:rPr lang="en-US" altLang="zh-TW" sz="3200" b="1" dirty="0">
                <a:solidFill>
                  <a:srgbClr val="FF0000"/>
                </a:solidFill>
              </a:rPr>
              <a:t>B</a:t>
            </a:r>
            <a:endParaRPr lang="zh-TW" altLang="en-US" sz="3200" b="1" dirty="0">
              <a:solidFill>
                <a:srgbClr val="FF0000"/>
              </a:solidFill>
            </a:endParaRPr>
          </a:p>
        </p:txBody>
      </p:sp>
    </p:spTree>
    <p:extLst>
      <p:ext uri="{BB962C8B-B14F-4D97-AF65-F5344CB8AC3E}">
        <p14:creationId xmlns:p14="http://schemas.microsoft.com/office/powerpoint/2010/main" val="261797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1" y="296333"/>
            <a:ext cx="10126133"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Navigation for Dynamic Environment</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5</a:t>
            </a:fld>
            <a:endParaRPr lang="zh-TW" altLang="en-US" dirty="0"/>
          </a:p>
        </p:txBody>
      </p:sp>
      <p:sp>
        <p:nvSpPr>
          <p:cNvPr id="3" name="內容版面配置區 2">
            <a:extLst>
              <a:ext uri="{FF2B5EF4-FFF2-40B4-BE49-F238E27FC236}">
                <a16:creationId xmlns:a16="http://schemas.microsoft.com/office/drawing/2014/main" id="{46BA7E46-62DE-4789-8A28-4DACB3BFEAF3}"/>
              </a:ext>
            </a:extLst>
          </p:cNvPr>
          <p:cNvSpPr>
            <a:spLocks noGrp="1"/>
          </p:cNvSpPr>
          <p:nvPr>
            <p:ph idx="1"/>
          </p:nvPr>
        </p:nvSpPr>
        <p:spPr>
          <a:xfrm>
            <a:off x="711198" y="1375779"/>
            <a:ext cx="8390467" cy="460375"/>
          </a:xfrm>
        </p:spPr>
        <p:txBody>
          <a:bodyPr>
            <a:noAutofit/>
          </a:bodyPr>
          <a:lstStyle/>
          <a:p>
            <a:pPr marL="0" indent="0">
              <a:buNone/>
            </a:pPr>
            <a:r>
              <a:rPr lang="en-US" altLang="zh-TW" sz="3200" b="1" dirty="0">
                <a:solidFill>
                  <a:schemeClr val="accent6">
                    <a:lumMod val="60000"/>
                    <a:lumOff val="40000"/>
                  </a:schemeClr>
                </a:solidFill>
              </a:rPr>
              <a:t>Obstacle-avoidance algorithm for robots</a:t>
            </a:r>
            <a:endParaRPr lang="zh-TW" altLang="en-US" sz="3200" b="1" dirty="0">
              <a:solidFill>
                <a:schemeClr val="accent6">
                  <a:lumMod val="60000"/>
                  <a:lumOff val="40000"/>
                </a:schemeClr>
              </a:solidFill>
            </a:endParaRPr>
          </a:p>
        </p:txBody>
      </p:sp>
      <p:grpSp>
        <p:nvGrpSpPr>
          <p:cNvPr id="37" name="群組 36">
            <a:extLst>
              <a:ext uri="{FF2B5EF4-FFF2-40B4-BE49-F238E27FC236}">
                <a16:creationId xmlns:a16="http://schemas.microsoft.com/office/drawing/2014/main" id="{AF785C5A-19C5-442F-A238-1A8FC23419E7}"/>
              </a:ext>
            </a:extLst>
          </p:cNvPr>
          <p:cNvGrpSpPr/>
          <p:nvPr/>
        </p:nvGrpSpPr>
        <p:grpSpPr>
          <a:xfrm>
            <a:off x="897465" y="1661722"/>
            <a:ext cx="9059335" cy="1568635"/>
            <a:chOff x="897465" y="2084550"/>
            <a:chExt cx="9059335" cy="1568635"/>
          </a:xfrm>
        </p:grpSpPr>
        <p:sp>
          <p:nvSpPr>
            <p:cNvPr id="4" name="文字方塊 3">
              <a:extLst>
                <a:ext uri="{FF2B5EF4-FFF2-40B4-BE49-F238E27FC236}">
                  <a16:creationId xmlns:a16="http://schemas.microsoft.com/office/drawing/2014/main" id="{9424A02D-C1B1-4B40-AC97-74474EA01D1D}"/>
                </a:ext>
              </a:extLst>
            </p:cNvPr>
            <p:cNvSpPr txBox="1"/>
            <p:nvPr/>
          </p:nvSpPr>
          <p:spPr>
            <a:xfrm>
              <a:off x="897465" y="2084550"/>
              <a:ext cx="9059335" cy="156863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TW" sz="2600" strike="sngStrike" dirty="0">
                  <a:solidFill>
                    <a:schemeClr val="accent6">
                      <a:lumMod val="20000"/>
                      <a:lumOff val="80000"/>
                    </a:schemeClr>
                  </a:solidFill>
                </a:rPr>
                <a:t>Generate a clear route</a:t>
              </a:r>
              <a:r>
                <a:rPr lang="en-US" altLang="zh-TW" sz="2600" dirty="0">
                  <a:solidFill>
                    <a:schemeClr val="accent6">
                      <a:lumMod val="20000"/>
                      <a:lumOff val="80000"/>
                    </a:schemeClr>
                  </a:solidFill>
                </a:rPr>
                <a:t>		Generate motion command</a:t>
              </a:r>
            </a:p>
            <a:p>
              <a:pPr marL="285750" indent="-285750">
                <a:lnSpc>
                  <a:spcPct val="200000"/>
                </a:lnSpc>
                <a:buFont typeface="Arial" panose="020B0604020202020204" pitchFamily="34" charset="0"/>
                <a:buChar char="•"/>
              </a:pPr>
              <a:r>
                <a:rPr lang="en-US" altLang="zh-TW" sz="2600" dirty="0">
                  <a:solidFill>
                    <a:schemeClr val="accent6">
                      <a:lumMod val="20000"/>
                      <a:lumOff val="80000"/>
                    </a:schemeClr>
                  </a:solidFill>
                </a:rPr>
                <a:t>Make decision in each time period</a:t>
              </a:r>
              <a:endParaRPr lang="zh-TW" altLang="en-US" sz="2600" dirty="0">
                <a:solidFill>
                  <a:schemeClr val="accent6">
                    <a:lumMod val="20000"/>
                    <a:lumOff val="80000"/>
                  </a:schemeClr>
                </a:solidFill>
              </a:endParaRPr>
            </a:p>
          </p:txBody>
        </p:sp>
        <p:sp>
          <p:nvSpPr>
            <p:cNvPr id="5" name="箭號: 向右 4">
              <a:extLst>
                <a:ext uri="{FF2B5EF4-FFF2-40B4-BE49-F238E27FC236}">
                  <a16:creationId xmlns:a16="http://schemas.microsoft.com/office/drawing/2014/main" id="{C5884A2F-9CBC-4A46-9607-380997843EFB}"/>
                </a:ext>
              </a:extLst>
            </p:cNvPr>
            <p:cNvSpPr/>
            <p:nvPr/>
          </p:nvSpPr>
          <p:spPr>
            <a:xfrm>
              <a:off x="4724399" y="2467674"/>
              <a:ext cx="745067" cy="311123"/>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 name="群組 9">
            <a:extLst>
              <a:ext uri="{FF2B5EF4-FFF2-40B4-BE49-F238E27FC236}">
                <a16:creationId xmlns:a16="http://schemas.microsoft.com/office/drawing/2014/main" id="{26B536D8-12A9-4DED-ADC2-5FA41CD55393}"/>
              </a:ext>
            </a:extLst>
          </p:cNvPr>
          <p:cNvGrpSpPr/>
          <p:nvPr/>
        </p:nvGrpSpPr>
        <p:grpSpPr>
          <a:xfrm>
            <a:off x="7926589" y="2717386"/>
            <a:ext cx="2997198" cy="3475980"/>
            <a:chOff x="7926589" y="2717386"/>
            <a:chExt cx="2997198" cy="3475980"/>
          </a:xfrm>
        </p:grpSpPr>
        <p:grpSp>
          <p:nvGrpSpPr>
            <p:cNvPr id="45" name="群組 44">
              <a:extLst>
                <a:ext uri="{FF2B5EF4-FFF2-40B4-BE49-F238E27FC236}">
                  <a16:creationId xmlns:a16="http://schemas.microsoft.com/office/drawing/2014/main" id="{FB5054CA-8148-4BEE-B996-E0F6E85B0FCC}"/>
                </a:ext>
              </a:extLst>
            </p:cNvPr>
            <p:cNvGrpSpPr/>
            <p:nvPr/>
          </p:nvGrpSpPr>
          <p:grpSpPr>
            <a:xfrm>
              <a:off x="7926589" y="3373966"/>
              <a:ext cx="2997198" cy="2819400"/>
              <a:chOff x="7713133" y="3352800"/>
              <a:chExt cx="2997198" cy="2819400"/>
            </a:xfrm>
          </p:grpSpPr>
          <p:sp>
            <p:nvSpPr>
              <p:cNvPr id="44" name="矩形: 圓角 43">
                <a:extLst>
                  <a:ext uri="{FF2B5EF4-FFF2-40B4-BE49-F238E27FC236}">
                    <a16:creationId xmlns:a16="http://schemas.microsoft.com/office/drawing/2014/main" id="{7049A4D3-6E61-4323-898E-4A95913063D1}"/>
                  </a:ext>
                </a:extLst>
              </p:cNvPr>
              <p:cNvSpPr/>
              <p:nvPr/>
            </p:nvSpPr>
            <p:spPr>
              <a:xfrm>
                <a:off x="7713133" y="3352800"/>
                <a:ext cx="2997198" cy="2819400"/>
              </a:xfrm>
              <a:prstGeom prst="roundRect">
                <a:avLst/>
              </a:prstGeom>
              <a:solidFill>
                <a:schemeClr val="bg2"/>
              </a:solidFill>
              <a:ln w="57150">
                <a:solidFill>
                  <a:srgbClr val="00FF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 name="圖片 42">
                <a:extLst>
                  <a:ext uri="{FF2B5EF4-FFF2-40B4-BE49-F238E27FC236}">
                    <a16:creationId xmlns:a16="http://schemas.microsoft.com/office/drawing/2014/main" id="{21C96B10-E5D0-470E-AC2D-906452087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167" y="3398170"/>
                <a:ext cx="2622243" cy="2622243"/>
              </a:xfrm>
              <a:prstGeom prst="rect">
                <a:avLst/>
              </a:prstGeom>
            </p:spPr>
          </p:pic>
        </p:grpSp>
        <p:sp>
          <p:nvSpPr>
            <p:cNvPr id="27" name="文字方塊 26">
              <a:extLst>
                <a:ext uri="{FF2B5EF4-FFF2-40B4-BE49-F238E27FC236}">
                  <a16:creationId xmlns:a16="http://schemas.microsoft.com/office/drawing/2014/main" id="{F3A74F9A-BF03-41AF-B0C9-05BEF8785F9B}"/>
                </a:ext>
              </a:extLst>
            </p:cNvPr>
            <p:cNvSpPr txBox="1"/>
            <p:nvPr/>
          </p:nvSpPr>
          <p:spPr>
            <a:xfrm>
              <a:off x="8847669" y="2717386"/>
              <a:ext cx="1278463" cy="584775"/>
            </a:xfrm>
            <a:prstGeom prst="rect">
              <a:avLst/>
            </a:prstGeom>
            <a:noFill/>
          </p:spPr>
          <p:txBody>
            <a:bodyPr wrap="square" rtlCol="0">
              <a:spAutoFit/>
            </a:bodyPr>
            <a:lstStyle/>
            <a:p>
              <a:r>
                <a:rPr lang="en-US" altLang="zh-TW" sz="3200" dirty="0">
                  <a:solidFill>
                    <a:srgbClr val="00FFCC"/>
                  </a:solidFill>
                </a:rPr>
                <a:t>robot</a:t>
              </a:r>
              <a:endParaRPr lang="zh-TW" altLang="en-US" sz="3200" dirty="0">
                <a:solidFill>
                  <a:srgbClr val="00FFCC"/>
                </a:solidFill>
              </a:endParaRPr>
            </a:p>
          </p:txBody>
        </p:sp>
      </p:grpSp>
      <p:grpSp>
        <p:nvGrpSpPr>
          <p:cNvPr id="9" name="群組 8">
            <a:extLst>
              <a:ext uri="{FF2B5EF4-FFF2-40B4-BE49-F238E27FC236}">
                <a16:creationId xmlns:a16="http://schemas.microsoft.com/office/drawing/2014/main" id="{33ADD694-CAB5-4330-AB46-26C560F0BE1E}"/>
              </a:ext>
            </a:extLst>
          </p:cNvPr>
          <p:cNvGrpSpPr/>
          <p:nvPr/>
        </p:nvGrpSpPr>
        <p:grpSpPr>
          <a:xfrm>
            <a:off x="873850" y="3230357"/>
            <a:ext cx="6519342" cy="2779182"/>
            <a:chOff x="347133" y="3246377"/>
            <a:chExt cx="6519342" cy="2779182"/>
          </a:xfrm>
        </p:grpSpPr>
        <p:sp>
          <p:nvSpPr>
            <p:cNvPr id="36" name="矩形: 圓角 35">
              <a:extLst>
                <a:ext uri="{FF2B5EF4-FFF2-40B4-BE49-F238E27FC236}">
                  <a16:creationId xmlns:a16="http://schemas.microsoft.com/office/drawing/2014/main" id="{2AC1A28C-1055-4B6D-920D-87FB4E4822BD}"/>
                </a:ext>
              </a:extLst>
            </p:cNvPr>
            <p:cNvSpPr/>
            <p:nvPr/>
          </p:nvSpPr>
          <p:spPr>
            <a:xfrm>
              <a:off x="492292" y="4987380"/>
              <a:ext cx="2713570" cy="646113"/>
            </a:xfrm>
            <a:prstGeom prst="roundRect">
              <a:avLst/>
            </a:prstGeom>
            <a:solidFill>
              <a:schemeClr val="accent6">
                <a:lumMod val="60000"/>
                <a:lumOff val="4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lumMod val="75000"/>
                      <a:lumOff val="25000"/>
                    </a:schemeClr>
                  </a:solidFill>
                </a:rPr>
                <a:t>3.Making decision</a:t>
              </a:r>
              <a:endParaRPr lang="zh-TW" altLang="en-US" sz="2400" dirty="0">
                <a:solidFill>
                  <a:schemeClr val="tx1">
                    <a:lumMod val="75000"/>
                    <a:lumOff val="25000"/>
                  </a:schemeClr>
                </a:solidFill>
              </a:endParaRPr>
            </a:p>
          </p:txBody>
        </p:sp>
        <p:sp>
          <p:nvSpPr>
            <p:cNvPr id="6" name="矩形: 圓角 5">
              <a:extLst>
                <a:ext uri="{FF2B5EF4-FFF2-40B4-BE49-F238E27FC236}">
                  <a16:creationId xmlns:a16="http://schemas.microsoft.com/office/drawing/2014/main" id="{66090C56-2A9B-4B12-8AE0-9FE4BE9FD854}"/>
                </a:ext>
              </a:extLst>
            </p:cNvPr>
            <p:cNvSpPr/>
            <p:nvPr/>
          </p:nvSpPr>
          <p:spPr>
            <a:xfrm>
              <a:off x="2583559" y="3963133"/>
              <a:ext cx="2582336" cy="646113"/>
            </a:xfrm>
            <a:prstGeom prst="roundRect">
              <a:avLst/>
            </a:prstGeom>
            <a:solidFill>
              <a:schemeClr val="accent6">
                <a:lumMod val="60000"/>
                <a:lumOff val="4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lumMod val="75000"/>
                      <a:lumOff val="25000"/>
                    </a:schemeClr>
                  </a:solidFill>
                </a:rPr>
                <a:t>1.Observation</a:t>
              </a:r>
              <a:endParaRPr lang="zh-TW" altLang="en-US" sz="2400" dirty="0">
                <a:solidFill>
                  <a:schemeClr val="tx1">
                    <a:lumMod val="75000"/>
                    <a:lumOff val="25000"/>
                  </a:schemeClr>
                </a:solidFill>
              </a:endParaRPr>
            </a:p>
          </p:txBody>
        </p:sp>
        <p:sp>
          <p:nvSpPr>
            <p:cNvPr id="35" name="矩形: 圓角 34">
              <a:extLst>
                <a:ext uri="{FF2B5EF4-FFF2-40B4-BE49-F238E27FC236}">
                  <a16:creationId xmlns:a16="http://schemas.microsoft.com/office/drawing/2014/main" id="{BA80E435-856E-4D10-ADB8-A6CBFB6A1E19}"/>
                </a:ext>
              </a:extLst>
            </p:cNvPr>
            <p:cNvSpPr/>
            <p:nvPr/>
          </p:nvSpPr>
          <p:spPr>
            <a:xfrm>
              <a:off x="3946694" y="5200033"/>
              <a:ext cx="2582336" cy="646113"/>
            </a:xfrm>
            <a:prstGeom prst="roundRect">
              <a:avLst/>
            </a:prstGeom>
            <a:solidFill>
              <a:schemeClr val="accent6">
                <a:lumMod val="60000"/>
                <a:lumOff val="4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lumMod val="75000"/>
                      <a:lumOff val="25000"/>
                    </a:schemeClr>
                  </a:solidFill>
                </a:rPr>
                <a:t>2.Prediction</a:t>
              </a:r>
              <a:endParaRPr lang="zh-TW" altLang="en-US" sz="2400" dirty="0">
                <a:solidFill>
                  <a:schemeClr val="tx1">
                    <a:lumMod val="75000"/>
                    <a:lumOff val="25000"/>
                  </a:schemeClr>
                </a:solidFill>
              </a:endParaRPr>
            </a:p>
          </p:txBody>
        </p:sp>
        <p:sp>
          <p:nvSpPr>
            <p:cNvPr id="16" name="手繪多邊形: 圖案 15">
              <a:extLst>
                <a:ext uri="{FF2B5EF4-FFF2-40B4-BE49-F238E27FC236}">
                  <a16:creationId xmlns:a16="http://schemas.microsoft.com/office/drawing/2014/main" id="{1CB4F9C7-1C9A-4D62-84AE-06E6F022D944}"/>
                </a:ext>
              </a:extLst>
            </p:cNvPr>
            <p:cNvSpPr/>
            <p:nvPr/>
          </p:nvSpPr>
          <p:spPr>
            <a:xfrm>
              <a:off x="5237862" y="4304001"/>
              <a:ext cx="482600" cy="838826"/>
            </a:xfrm>
            <a:custGeom>
              <a:avLst/>
              <a:gdLst>
                <a:gd name="connsiteX0" fmla="*/ 0 w 482600"/>
                <a:gd name="connsiteY0" fmla="*/ 0 h 838826"/>
                <a:gd name="connsiteX1" fmla="*/ 381000 w 482600"/>
                <a:gd name="connsiteY1" fmla="*/ 338666 h 838826"/>
                <a:gd name="connsiteX2" fmla="*/ 465667 w 482600"/>
                <a:gd name="connsiteY2" fmla="*/ 804333 h 838826"/>
                <a:gd name="connsiteX3" fmla="*/ 482600 w 482600"/>
                <a:gd name="connsiteY3" fmla="*/ 804333 h 838826"/>
              </a:gdLst>
              <a:ahLst/>
              <a:cxnLst>
                <a:cxn ang="0">
                  <a:pos x="connsiteX0" y="connsiteY0"/>
                </a:cxn>
                <a:cxn ang="0">
                  <a:pos x="connsiteX1" y="connsiteY1"/>
                </a:cxn>
                <a:cxn ang="0">
                  <a:pos x="connsiteX2" y="connsiteY2"/>
                </a:cxn>
                <a:cxn ang="0">
                  <a:pos x="connsiteX3" y="connsiteY3"/>
                </a:cxn>
              </a:cxnLst>
              <a:rect l="l" t="t" r="r" b="b"/>
              <a:pathLst>
                <a:path w="482600" h="838826">
                  <a:moveTo>
                    <a:pt x="0" y="0"/>
                  </a:moveTo>
                  <a:cubicBezTo>
                    <a:pt x="151694" y="102305"/>
                    <a:pt x="303389" y="204611"/>
                    <a:pt x="381000" y="338666"/>
                  </a:cubicBezTo>
                  <a:cubicBezTo>
                    <a:pt x="458611" y="472722"/>
                    <a:pt x="465667" y="804333"/>
                    <a:pt x="465667" y="804333"/>
                  </a:cubicBezTo>
                  <a:cubicBezTo>
                    <a:pt x="482600" y="881944"/>
                    <a:pt x="482600" y="804333"/>
                    <a:pt x="482600" y="804333"/>
                  </a:cubicBezTo>
                </a:path>
              </a:pathLst>
            </a:custGeom>
            <a:noFill/>
            <a:ln w="76200">
              <a:solidFill>
                <a:srgbClr val="00FF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1E16E442-349D-4DEC-A638-E6666D7638F3}"/>
                </a:ext>
              </a:extLst>
            </p:cNvPr>
            <p:cNvSpPr/>
            <p:nvPr/>
          </p:nvSpPr>
          <p:spPr>
            <a:xfrm>
              <a:off x="3271477" y="5362068"/>
              <a:ext cx="584200" cy="271425"/>
            </a:xfrm>
            <a:custGeom>
              <a:avLst/>
              <a:gdLst>
                <a:gd name="connsiteX0" fmla="*/ 584200 w 584200"/>
                <a:gd name="connsiteY0" fmla="*/ 270934 h 271425"/>
                <a:gd name="connsiteX1" fmla="*/ 220134 w 584200"/>
                <a:gd name="connsiteY1" fmla="*/ 228600 h 271425"/>
                <a:gd name="connsiteX2" fmla="*/ 0 w 584200"/>
                <a:gd name="connsiteY2" fmla="*/ 0 h 271425"/>
              </a:gdLst>
              <a:ahLst/>
              <a:cxnLst>
                <a:cxn ang="0">
                  <a:pos x="connsiteX0" y="connsiteY0"/>
                </a:cxn>
                <a:cxn ang="0">
                  <a:pos x="connsiteX1" y="connsiteY1"/>
                </a:cxn>
                <a:cxn ang="0">
                  <a:pos x="connsiteX2" y="connsiteY2"/>
                </a:cxn>
              </a:cxnLst>
              <a:rect l="l" t="t" r="r" b="b"/>
              <a:pathLst>
                <a:path w="584200" h="271425">
                  <a:moveTo>
                    <a:pt x="584200" y="270934"/>
                  </a:moveTo>
                  <a:cubicBezTo>
                    <a:pt x="450850" y="272345"/>
                    <a:pt x="317501" y="273756"/>
                    <a:pt x="220134" y="228600"/>
                  </a:cubicBezTo>
                  <a:cubicBezTo>
                    <a:pt x="122767" y="183444"/>
                    <a:pt x="61383" y="91722"/>
                    <a:pt x="0" y="0"/>
                  </a:cubicBezTo>
                </a:path>
              </a:pathLst>
            </a:custGeom>
            <a:noFill/>
            <a:ln w="76200">
              <a:solidFill>
                <a:srgbClr val="00FF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手繪多邊形: 圖案 22">
              <a:extLst>
                <a:ext uri="{FF2B5EF4-FFF2-40B4-BE49-F238E27FC236}">
                  <a16:creationId xmlns:a16="http://schemas.microsoft.com/office/drawing/2014/main" id="{06BA601D-152C-4AA6-B606-F8287BDF0019}"/>
                </a:ext>
              </a:extLst>
            </p:cNvPr>
            <p:cNvSpPr/>
            <p:nvPr/>
          </p:nvSpPr>
          <p:spPr>
            <a:xfrm>
              <a:off x="1690329" y="4270134"/>
              <a:ext cx="745067" cy="592667"/>
            </a:xfrm>
            <a:custGeom>
              <a:avLst/>
              <a:gdLst>
                <a:gd name="connsiteX0" fmla="*/ 0 w 745067"/>
                <a:gd name="connsiteY0" fmla="*/ 592667 h 592667"/>
                <a:gd name="connsiteX1" fmla="*/ 211667 w 745067"/>
                <a:gd name="connsiteY1" fmla="*/ 143933 h 592667"/>
                <a:gd name="connsiteX2" fmla="*/ 745067 w 745067"/>
                <a:gd name="connsiteY2" fmla="*/ 0 h 592667"/>
              </a:gdLst>
              <a:ahLst/>
              <a:cxnLst>
                <a:cxn ang="0">
                  <a:pos x="connsiteX0" y="connsiteY0"/>
                </a:cxn>
                <a:cxn ang="0">
                  <a:pos x="connsiteX1" y="connsiteY1"/>
                </a:cxn>
                <a:cxn ang="0">
                  <a:pos x="connsiteX2" y="connsiteY2"/>
                </a:cxn>
              </a:cxnLst>
              <a:rect l="l" t="t" r="r" b="b"/>
              <a:pathLst>
                <a:path w="745067" h="592667">
                  <a:moveTo>
                    <a:pt x="0" y="592667"/>
                  </a:moveTo>
                  <a:cubicBezTo>
                    <a:pt x="43744" y="417689"/>
                    <a:pt x="87489" y="242711"/>
                    <a:pt x="211667" y="143933"/>
                  </a:cubicBezTo>
                  <a:cubicBezTo>
                    <a:pt x="335845" y="45155"/>
                    <a:pt x="540456" y="22577"/>
                    <a:pt x="745067" y="0"/>
                  </a:cubicBezTo>
                </a:path>
              </a:pathLst>
            </a:custGeom>
            <a:noFill/>
            <a:ln w="76200">
              <a:solidFill>
                <a:srgbClr val="00FF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8519B7BB-39D6-4FAA-BF58-98326EF299DD}"/>
                </a:ext>
              </a:extLst>
            </p:cNvPr>
            <p:cNvSpPr txBox="1"/>
            <p:nvPr/>
          </p:nvSpPr>
          <p:spPr>
            <a:xfrm>
              <a:off x="2997198" y="3246377"/>
              <a:ext cx="2328329" cy="584775"/>
            </a:xfrm>
            <a:prstGeom prst="rect">
              <a:avLst/>
            </a:prstGeom>
            <a:noFill/>
          </p:spPr>
          <p:txBody>
            <a:bodyPr wrap="square" rtlCol="0">
              <a:spAutoFit/>
            </a:bodyPr>
            <a:lstStyle/>
            <a:p>
              <a:r>
                <a:rPr lang="en-US" altLang="zh-TW" sz="3200" dirty="0">
                  <a:solidFill>
                    <a:srgbClr val="00FFCC"/>
                  </a:solidFill>
                </a:rPr>
                <a:t>algorithm</a:t>
              </a:r>
              <a:endParaRPr lang="zh-TW" altLang="en-US" sz="3200" dirty="0">
                <a:solidFill>
                  <a:srgbClr val="00FFCC"/>
                </a:solidFill>
              </a:endParaRPr>
            </a:p>
          </p:txBody>
        </p:sp>
        <p:sp>
          <p:nvSpPr>
            <p:cNvPr id="8" name="矩形: 圓角 7">
              <a:extLst>
                <a:ext uri="{FF2B5EF4-FFF2-40B4-BE49-F238E27FC236}">
                  <a16:creationId xmlns:a16="http://schemas.microsoft.com/office/drawing/2014/main" id="{A436FF56-3F52-4876-992B-0517F383EE69}"/>
                </a:ext>
              </a:extLst>
            </p:cNvPr>
            <p:cNvSpPr/>
            <p:nvPr/>
          </p:nvSpPr>
          <p:spPr>
            <a:xfrm>
              <a:off x="347133" y="3815132"/>
              <a:ext cx="6519342" cy="2210427"/>
            </a:xfrm>
            <a:prstGeom prst="roundRect">
              <a:avLst/>
            </a:prstGeom>
            <a:noFill/>
            <a:ln w="57150">
              <a:solidFill>
                <a:srgbClr val="00FF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 name="箭號: 向右 39">
            <a:extLst>
              <a:ext uri="{FF2B5EF4-FFF2-40B4-BE49-F238E27FC236}">
                <a16:creationId xmlns:a16="http://schemas.microsoft.com/office/drawing/2014/main" id="{3076F264-AC5B-46C2-BC9B-9D7EB2B5BD39}"/>
              </a:ext>
            </a:extLst>
          </p:cNvPr>
          <p:cNvSpPr/>
          <p:nvPr/>
        </p:nvSpPr>
        <p:spPr>
          <a:xfrm>
            <a:off x="6925744" y="4339222"/>
            <a:ext cx="1566330" cy="838826"/>
          </a:xfrm>
          <a:prstGeom prst="rightArrow">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lumMod val="75000"/>
                    <a:lumOff val="25000"/>
                  </a:schemeClr>
                </a:solidFill>
              </a:rPr>
              <a:t>command</a:t>
            </a:r>
            <a:endParaRPr lang="zh-TW" altLang="en-US" dirty="0">
              <a:solidFill>
                <a:schemeClr val="tx1">
                  <a:lumMod val="75000"/>
                  <a:lumOff val="25000"/>
                </a:schemeClr>
              </a:solidFill>
            </a:endParaRPr>
          </a:p>
        </p:txBody>
      </p:sp>
    </p:spTree>
    <p:extLst>
      <p:ext uri="{BB962C8B-B14F-4D97-AF65-F5344CB8AC3E}">
        <p14:creationId xmlns:p14="http://schemas.microsoft.com/office/powerpoint/2010/main" val="208026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6369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Three steps in the method</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6</a:t>
            </a:fld>
            <a:endParaRPr lang="zh-TW" altLang="en-US" dirty="0"/>
          </a:p>
        </p:txBody>
      </p:sp>
      <p:sp>
        <p:nvSpPr>
          <p:cNvPr id="34" name="內容版面配置區 12">
            <a:extLst>
              <a:ext uri="{FF2B5EF4-FFF2-40B4-BE49-F238E27FC236}">
                <a16:creationId xmlns:a16="http://schemas.microsoft.com/office/drawing/2014/main" id="{FC95745D-A047-4C0A-8D30-5B2F16C90B9A}"/>
              </a:ext>
            </a:extLst>
          </p:cNvPr>
          <p:cNvSpPr txBox="1">
            <a:spLocks/>
          </p:cNvSpPr>
          <p:nvPr/>
        </p:nvSpPr>
        <p:spPr>
          <a:xfrm>
            <a:off x="6028765" y="1697463"/>
            <a:ext cx="3306209" cy="4742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b="1" dirty="0">
                <a:solidFill>
                  <a:schemeClr val="accent6">
                    <a:lumMod val="60000"/>
                    <a:lumOff val="40000"/>
                  </a:schemeClr>
                </a:solidFill>
              </a:rPr>
              <a:t>Step2: Prediction</a:t>
            </a:r>
            <a:endParaRPr lang="zh-TW" altLang="en-US" b="1" dirty="0">
              <a:solidFill>
                <a:schemeClr val="accent6">
                  <a:lumMod val="60000"/>
                  <a:lumOff val="40000"/>
                </a:schemeClr>
              </a:solidFill>
            </a:endParaRPr>
          </a:p>
        </p:txBody>
      </p:sp>
      <p:sp>
        <p:nvSpPr>
          <p:cNvPr id="38" name="文字方塊 37">
            <a:extLst>
              <a:ext uri="{FF2B5EF4-FFF2-40B4-BE49-F238E27FC236}">
                <a16:creationId xmlns:a16="http://schemas.microsoft.com/office/drawing/2014/main" id="{27137878-9242-4E85-8FD1-926A6D5CD8E3}"/>
              </a:ext>
            </a:extLst>
          </p:cNvPr>
          <p:cNvSpPr txBox="1"/>
          <p:nvPr/>
        </p:nvSpPr>
        <p:spPr>
          <a:xfrm>
            <a:off x="5999129" y="2121128"/>
            <a:ext cx="5718737" cy="16858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Assume that obstacles are linear model</a:t>
            </a:r>
          </a:p>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Estimate the obstacles’ moving pattern</a:t>
            </a:r>
          </a:p>
        </p:txBody>
      </p:sp>
      <p:grpSp>
        <p:nvGrpSpPr>
          <p:cNvPr id="22" name="群組 21">
            <a:extLst>
              <a:ext uri="{FF2B5EF4-FFF2-40B4-BE49-F238E27FC236}">
                <a16:creationId xmlns:a16="http://schemas.microsoft.com/office/drawing/2014/main" id="{996B5DCE-0F54-4767-BC73-0CDF84F30969}"/>
              </a:ext>
            </a:extLst>
          </p:cNvPr>
          <p:cNvGrpSpPr/>
          <p:nvPr/>
        </p:nvGrpSpPr>
        <p:grpSpPr>
          <a:xfrm>
            <a:off x="7390471" y="4392248"/>
            <a:ext cx="3216564" cy="1776029"/>
            <a:chOff x="2379132" y="5125805"/>
            <a:chExt cx="3216564" cy="1776029"/>
          </a:xfrm>
        </p:grpSpPr>
        <p:sp>
          <p:nvSpPr>
            <p:cNvPr id="15" name="矩形 14">
              <a:extLst>
                <a:ext uri="{FF2B5EF4-FFF2-40B4-BE49-F238E27FC236}">
                  <a16:creationId xmlns:a16="http://schemas.microsoft.com/office/drawing/2014/main" id="{22940FDE-FD1E-4402-8505-7F837D2A0033}"/>
                </a:ext>
              </a:extLst>
            </p:cNvPr>
            <p:cNvSpPr/>
            <p:nvPr/>
          </p:nvSpPr>
          <p:spPr>
            <a:xfrm>
              <a:off x="2379132" y="5125805"/>
              <a:ext cx="3216564" cy="1776029"/>
            </a:xfrm>
            <a:prstGeom prst="rect">
              <a:avLst/>
            </a:prstGeom>
            <a:solidFill>
              <a:schemeClr val="bg1"/>
            </a:solidFill>
            <a:ln w="38100">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7248B3BE-B0E0-4997-BB33-8C4EDF2B16AC}"/>
                </a:ext>
              </a:extLst>
            </p:cNvPr>
            <p:cNvGrpSpPr/>
            <p:nvPr/>
          </p:nvGrpSpPr>
          <p:grpSpPr>
            <a:xfrm>
              <a:off x="2522896" y="5310554"/>
              <a:ext cx="2929029" cy="1417185"/>
              <a:chOff x="3077631" y="5341987"/>
              <a:chExt cx="2424108" cy="1092202"/>
            </a:xfrm>
          </p:grpSpPr>
          <p:sp>
            <p:nvSpPr>
              <p:cNvPr id="39" name="橢圓 38">
                <a:extLst>
                  <a:ext uri="{FF2B5EF4-FFF2-40B4-BE49-F238E27FC236}">
                    <a16:creationId xmlns:a16="http://schemas.microsoft.com/office/drawing/2014/main" id="{B32BA380-C755-48C8-A3B7-F4C9329616A3}"/>
                  </a:ext>
                </a:extLst>
              </p:cNvPr>
              <p:cNvSpPr/>
              <p:nvPr/>
            </p:nvSpPr>
            <p:spPr>
              <a:xfrm>
                <a:off x="4832873" y="5773789"/>
                <a:ext cx="668866" cy="660400"/>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14067C45-A381-455E-84A5-8525EADD8640}"/>
                  </a:ext>
                </a:extLst>
              </p:cNvPr>
              <p:cNvSpPr/>
              <p:nvPr/>
            </p:nvSpPr>
            <p:spPr>
              <a:xfrm>
                <a:off x="4244439" y="5562119"/>
                <a:ext cx="766232" cy="762000"/>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E9215C7A-7E82-44E0-9063-47715AD12B8A}"/>
                  </a:ext>
                </a:extLst>
              </p:cNvPr>
              <p:cNvSpPr/>
              <p:nvPr/>
            </p:nvSpPr>
            <p:spPr>
              <a:xfrm>
                <a:off x="3651774" y="5409721"/>
                <a:ext cx="928635" cy="914401"/>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4E0FFE26-2971-4832-A8B6-F6E99280AE78}"/>
                  </a:ext>
                </a:extLst>
              </p:cNvPr>
              <p:cNvSpPr/>
              <p:nvPr/>
            </p:nvSpPr>
            <p:spPr>
              <a:xfrm>
                <a:off x="3077631" y="5341987"/>
                <a:ext cx="1017582" cy="1024466"/>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單箭頭接點 47">
                <a:extLst>
                  <a:ext uri="{FF2B5EF4-FFF2-40B4-BE49-F238E27FC236}">
                    <a16:creationId xmlns:a16="http://schemas.microsoft.com/office/drawing/2014/main" id="{CA43FEE2-483E-4A4B-88B5-1388C6465E2B}"/>
                  </a:ext>
                </a:extLst>
              </p:cNvPr>
              <p:cNvCxnSpPr>
                <a:cxnSpLocks/>
              </p:cNvCxnSpPr>
              <p:nvPr/>
            </p:nvCxnSpPr>
            <p:spPr>
              <a:xfrm flipH="1" flipV="1">
                <a:off x="4627554" y="5943124"/>
                <a:ext cx="539751" cy="160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2F5CEB2F-4E69-46F3-9280-F07A846FE1AA}"/>
                  </a:ext>
                </a:extLst>
              </p:cNvPr>
              <p:cNvCxnSpPr>
                <a:cxnSpLocks/>
              </p:cNvCxnSpPr>
              <p:nvPr/>
            </p:nvCxnSpPr>
            <p:spPr>
              <a:xfrm flipH="1" flipV="1">
                <a:off x="4095213" y="5866918"/>
                <a:ext cx="532340" cy="762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7D455D05-D84F-4D5B-B893-575694585929}"/>
                  </a:ext>
                </a:extLst>
              </p:cNvPr>
              <p:cNvCxnSpPr>
                <a:cxnSpLocks/>
              </p:cNvCxnSpPr>
              <p:nvPr/>
            </p:nvCxnSpPr>
            <p:spPr>
              <a:xfrm flipH="1">
                <a:off x="3586423" y="5866924"/>
                <a:ext cx="5087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2681EE46-F146-4DD4-8DE0-712E4D6725C2}"/>
                      </a:ext>
                    </a:extLst>
                  </p:cNvPr>
                  <p:cNvSpPr txBox="1"/>
                  <p:nvPr/>
                </p:nvSpPr>
                <p:spPr>
                  <a:xfrm>
                    <a:off x="5091540" y="5871152"/>
                    <a:ext cx="34246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1" name="文字方塊 50">
                    <a:extLst>
                      <a:ext uri="{FF2B5EF4-FFF2-40B4-BE49-F238E27FC236}">
                        <a16:creationId xmlns:a16="http://schemas.microsoft.com/office/drawing/2014/main" id="{2681EE46-F146-4DD4-8DE0-712E4D6725C2}"/>
                      </a:ext>
                    </a:extLst>
                  </p:cNvPr>
                  <p:cNvSpPr txBox="1">
                    <a:spLocks noRot="1" noChangeAspect="1" noMove="1" noResize="1" noEditPoints="1" noAdjustHandles="1" noChangeArrowheads="1" noChangeShapeType="1" noTextEdit="1"/>
                  </p:cNvSpPr>
                  <p:nvPr/>
                </p:nvSpPr>
                <p:spPr>
                  <a:xfrm>
                    <a:off x="5091540" y="5871152"/>
                    <a:ext cx="342466" cy="18466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E810657-B40F-494C-ADBB-1AC9686ED3DA}"/>
                      </a:ext>
                    </a:extLst>
                  </p:cNvPr>
                  <p:cNvSpPr txBox="1"/>
                  <p:nvPr/>
                </p:nvSpPr>
                <p:spPr>
                  <a:xfrm>
                    <a:off x="4495741" y="5649820"/>
                    <a:ext cx="562077"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r>
                                <a:rPr lang="en-US" altLang="zh-TW" sz="1200" b="0" i="1" dirty="0" smtClean="0">
                                  <a:latin typeface="Cambria Math" panose="02040503050406030204" pitchFamily="18" charset="0"/>
                                </a:rPr>
                                <m:t>+1</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2" name="文字方塊 51">
                    <a:extLst>
                      <a:ext uri="{FF2B5EF4-FFF2-40B4-BE49-F238E27FC236}">
                        <a16:creationId xmlns:a16="http://schemas.microsoft.com/office/drawing/2014/main" id="{6E810657-B40F-494C-ADBB-1AC9686ED3DA}"/>
                      </a:ext>
                    </a:extLst>
                  </p:cNvPr>
                  <p:cNvSpPr txBox="1">
                    <a:spLocks noRot="1" noChangeAspect="1" noMove="1" noResize="1" noEditPoints="1" noAdjustHandles="1" noChangeArrowheads="1" noChangeShapeType="1" noTextEdit="1"/>
                  </p:cNvSpPr>
                  <p:nvPr/>
                </p:nvSpPr>
                <p:spPr>
                  <a:xfrm>
                    <a:off x="4495741" y="5649820"/>
                    <a:ext cx="562077" cy="18466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CCAF195A-1727-4654-ACF6-1A0D1A728698}"/>
                      </a:ext>
                    </a:extLst>
                  </p:cNvPr>
                  <p:cNvSpPr txBox="1"/>
                  <p:nvPr/>
                </p:nvSpPr>
                <p:spPr>
                  <a:xfrm>
                    <a:off x="3939542" y="5477052"/>
                    <a:ext cx="562077"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r>
                                <a:rPr lang="en-US" altLang="zh-TW" sz="1200" b="0" i="1" dirty="0" smtClean="0">
                                  <a:latin typeface="Cambria Math" panose="02040503050406030204" pitchFamily="18" charset="0"/>
                                </a:rPr>
                                <m:t>+2</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3" name="文字方塊 52">
                    <a:extLst>
                      <a:ext uri="{FF2B5EF4-FFF2-40B4-BE49-F238E27FC236}">
                        <a16:creationId xmlns:a16="http://schemas.microsoft.com/office/drawing/2014/main" id="{CCAF195A-1727-4654-ACF6-1A0D1A728698}"/>
                      </a:ext>
                    </a:extLst>
                  </p:cNvPr>
                  <p:cNvSpPr txBox="1">
                    <a:spLocks noRot="1" noChangeAspect="1" noMove="1" noResize="1" noEditPoints="1" noAdjustHandles="1" noChangeArrowheads="1" noChangeShapeType="1" noTextEdit="1"/>
                  </p:cNvSpPr>
                  <p:nvPr/>
                </p:nvSpPr>
                <p:spPr>
                  <a:xfrm>
                    <a:off x="3939542" y="5477052"/>
                    <a:ext cx="562077" cy="18466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E707F392-2AB7-4E31-8F8E-EA90B8420810}"/>
                      </a:ext>
                    </a:extLst>
                  </p:cNvPr>
                  <p:cNvSpPr txBox="1"/>
                  <p:nvPr/>
                </p:nvSpPr>
                <p:spPr>
                  <a:xfrm>
                    <a:off x="3197071" y="5469788"/>
                    <a:ext cx="562077"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r>
                                <a:rPr lang="en-US" altLang="zh-TW" sz="1200" b="0" i="1" dirty="0" smtClean="0">
                                  <a:latin typeface="Cambria Math" panose="02040503050406030204" pitchFamily="18" charset="0"/>
                                </a:rPr>
                                <m:t>+3</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4" name="文字方塊 53">
                    <a:extLst>
                      <a:ext uri="{FF2B5EF4-FFF2-40B4-BE49-F238E27FC236}">
                        <a16:creationId xmlns:a16="http://schemas.microsoft.com/office/drawing/2014/main" id="{E707F392-2AB7-4E31-8F8E-EA90B8420810}"/>
                      </a:ext>
                    </a:extLst>
                  </p:cNvPr>
                  <p:cNvSpPr txBox="1">
                    <a:spLocks noRot="1" noChangeAspect="1" noMove="1" noResize="1" noEditPoints="1" noAdjustHandles="1" noChangeArrowheads="1" noChangeShapeType="1" noTextEdit="1"/>
                  </p:cNvSpPr>
                  <p:nvPr/>
                </p:nvSpPr>
                <p:spPr>
                  <a:xfrm>
                    <a:off x="3197071" y="5469788"/>
                    <a:ext cx="562077" cy="184666"/>
                  </a:xfrm>
                  <a:prstGeom prst="rect">
                    <a:avLst/>
                  </a:prstGeom>
                  <a:blipFill>
                    <a:blip r:embed="rId6"/>
                    <a:stretch>
                      <a:fillRect/>
                    </a:stretch>
                  </a:blipFill>
                </p:spPr>
                <p:txBody>
                  <a:bodyPr/>
                  <a:lstStyle/>
                  <a:p>
                    <a:r>
                      <a:rPr lang="zh-TW" altLang="en-US">
                        <a:noFill/>
                      </a:rPr>
                      <a:t> </a:t>
                    </a:r>
                  </a:p>
                </p:txBody>
              </p:sp>
            </mc:Fallback>
          </mc:AlternateContent>
        </p:grpSp>
      </p:grpSp>
      <p:grpSp>
        <p:nvGrpSpPr>
          <p:cNvPr id="7" name="群組 6">
            <a:extLst>
              <a:ext uri="{FF2B5EF4-FFF2-40B4-BE49-F238E27FC236}">
                <a16:creationId xmlns:a16="http://schemas.microsoft.com/office/drawing/2014/main" id="{DFAE7C1F-6EDC-45E3-8C76-B1072601D7C5}"/>
              </a:ext>
            </a:extLst>
          </p:cNvPr>
          <p:cNvGrpSpPr/>
          <p:nvPr/>
        </p:nvGrpSpPr>
        <p:grpSpPr>
          <a:xfrm>
            <a:off x="769941" y="1661614"/>
            <a:ext cx="4645902" cy="2665648"/>
            <a:chOff x="897464" y="1661614"/>
            <a:chExt cx="5827375" cy="2665648"/>
          </a:xfrm>
        </p:grpSpPr>
        <p:sp>
          <p:nvSpPr>
            <p:cNvPr id="14" name="文字方塊 13">
              <a:extLst>
                <a:ext uri="{FF2B5EF4-FFF2-40B4-BE49-F238E27FC236}">
                  <a16:creationId xmlns:a16="http://schemas.microsoft.com/office/drawing/2014/main" id="{6B94ABBB-73A8-486A-8C00-5DA7819EC7C2}"/>
                </a:ext>
              </a:extLst>
            </p:cNvPr>
            <p:cNvSpPr txBox="1"/>
            <p:nvPr/>
          </p:nvSpPr>
          <p:spPr>
            <a:xfrm>
              <a:off x="897464" y="2087418"/>
              <a:ext cx="5827375" cy="22398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Detect environment by Robot’s sensors</a:t>
              </a:r>
            </a:p>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Process signals by filter</a:t>
              </a:r>
            </a:p>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Get Dynamic parameters </a:t>
              </a:r>
              <a:endParaRPr lang="zh-TW" altLang="en-US" sz="2400" dirty="0">
                <a:solidFill>
                  <a:schemeClr val="accent6">
                    <a:lumMod val="20000"/>
                    <a:lumOff val="80000"/>
                  </a:schemeClr>
                </a:solidFill>
              </a:endParaRPr>
            </a:p>
          </p:txBody>
        </p:sp>
        <p:sp>
          <p:nvSpPr>
            <p:cNvPr id="6" name="文字方塊 5">
              <a:extLst>
                <a:ext uri="{FF2B5EF4-FFF2-40B4-BE49-F238E27FC236}">
                  <a16:creationId xmlns:a16="http://schemas.microsoft.com/office/drawing/2014/main" id="{1013A170-8619-4702-A27F-C98195A29B72}"/>
                </a:ext>
              </a:extLst>
            </p:cNvPr>
            <p:cNvSpPr txBox="1"/>
            <p:nvPr/>
          </p:nvSpPr>
          <p:spPr>
            <a:xfrm>
              <a:off x="897464" y="1661614"/>
              <a:ext cx="493559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800" b="1" i="0" u="none" strike="noStrike" kern="1200" cap="none" spc="0" normalizeH="0" baseline="0" noProof="0" dirty="0">
                  <a:ln>
                    <a:noFill/>
                  </a:ln>
                  <a:solidFill>
                    <a:srgbClr val="70AD47">
                      <a:lumMod val="60000"/>
                      <a:lumOff val="40000"/>
                    </a:srgbClr>
                  </a:solidFill>
                  <a:effectLst/>
                  <a:uLnTx/>
                  <a:uFillTx/>
                  <a:latin typeface="Arial" panose="020B0604020202020204"/>
                  <a:ea typeface="微軟正黑體" panose="020B0604030504040204" pitchFamily="34" charset="-120"/>
                  <a:cs typeface="+mn-cs"/>
                </a:rPr>
                <a:t>Step1: Observation</a:t>
              </a:r>
              <a:endParaRPr kumimoji="0" lang="zh-TW" altLang="en-US" sz="2800" b="1" i="0" u="none" strike="noStrike" kern="1200" cap="none" spc="0" normalizeH="0" baseline="0" noProof="0" dirty="0">
                <a:ln>
                  <a:noFill/>
                </a:ln>
                <a:solidFill>
                  <a:srgbClr val="70AD47">
                    <a:lumMod val="60000"/>
                    <a:lumOff val="40000"/>
                  </a:srgbClr>
                </a:solidFill>
                <a:effectLst/>
                <a:uLnTx/>
                <a:uFillTx/>
                <a:latin typeface="Arial" panose="020B0604020202020204"/>
                <a:ea typeface="微軟正黑體" panose="020B0604030504040204" pitchFamily="34" charset="-120"/>
                <a:cs typeface="+mn-cs"/>
              </a:endParaRPr>
            </a:p>
          </p:txBody>
        </p:sp>
      </p:grpSp>
      <p:cxnSp>
        <p:nvCxnSpPr>
          <p:cNvPr id="32" name="直線接點 31">
            <a:extLst>
              <a:ext uri="{FF2B5EF4-FFF2-40B4-BE49-F238E27FC236}">
                <a16:creationId xmlns:a16="http://schemas.microsoft.com/office/drawing/2014/main" id="{FEB11B59-424E-480C-839C-E114B62EBBF1}"/>
              </a:ext>
            </a:extLst>
          </p:cNvPr>
          <p:cNvCxnSpPr>
            <a:cxnSpLocks/>
          </p:cNvCxnSpPr>
          <p:nvPr/>
        </p:nvCxnSpPr>
        <p:spPr>
          <a:xfrm>
            <a:off x="5587999" y="2144526"/>
            <a:ext cx="0" cy="2228850"/>
          </a:xfrm>
          <a:prstGeom prst="line">
            <a:avLst/>
          </a:prstGeom>
          <a:ln w="28575">
            <a:solidFill>
              <a:srgbClr val="00FFCC"/>
            </a:solid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0247B888-4993-47A0-81C6-27E092A4B43C}"/>
              </a:ext>
            </a:extLst>
          </p:cNvPr>
          <p:cNvGrpSpPr/>
          <p:nvPr/>
        </p:nvGrpSpPr>
        <p:grpSpPr>
          <a:xfrm>
            <a:off x="783220" y="4453437"/>
            <a:ext cx="4474356" cy="1749067"/>
            <a:chOff x="897465" y="3976249"/>
            <a:chExt cx="4474356" cy="1749067"/>
          </a:xfrm>
        </p:grpSpPr>
        <p:pic>
          <p:nvPicPr>
            <p:cNvPr id="9" name="圖片 8">
              <a:extLst>
                <a:ext uri="{FF2B5EF4-FFF2-40B4-BE49-F238E27FC236}">
                  <a16:creationId xmlns:a16="http://schemas.microsoft.com/office/drawing/2014/main" id="{C6B493C8-DF7F-47AA-AC7B-C483DAE6A84E}"/>
                </a:ext>
              </a:extLst>
            </p:cNvPr>
            <p:cNvPicPr>
              <a:picLocks noChangeAspect="1"/>
            </p:cNvPicPr>
            <p:nvPr/>
          </p:nvPicPr>
          <p:blipFill>
            <a:blip r:embed="rId7"/>
            <a:stretch>
              <a:fillRect/>
            </a:stretch>
          </p:blipFill>
          <p:spPr>
            <a:xfrm>
              <a:off x="897465" y="3976249"/>
              <a:ext cx="4474356" cy="1749067"/>
            </a:xfrm>
            <a:prstGeom prst="rect">
              <a:avLst/>
            </a:prstGeom>
          </p:spPr>
        </p:pic>
        <p:cxnSp>
          <p:nvCxnSpPr>
            <p:cNvPr id="16" name="直線單箭頭接點 15">
              <a:extLst>
                <a:ext uri="{FF2B5EF4-FFF2-40B4-BE49-F238E27FC236}">
                  <a16:creationId xmlns:a16="http://schemas.microsoft.com/office/drawing/2014/main" id="{6F297746-D736-4359-8D41-AE3B7BC704A6}"/>
                </a:ext>
              </a:extLst>
            </p:cNvPr>
            <p:cNvCxnSpPr>
              <a:cxnSpLocks/>
            </p:cNvCxnSpPr>
            <p:nvPr/>
          </p:nvCxnSpPr>
          <p:spPr>
            <a:xfrm flipH="1">
              <a:off x="2737405" y="4475380"/>
              <a:ext cx="115862" cy="155887"/>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37C38536-6E5C-434B-A752-BBC0315EF850}"/>
                </a:ext>
              </a:extLst>
            </p:cNvPr>
            <p:cNvSpPr txBox="1"/>
            <p:nvPr/>
          </p:nvSpPr>
          <p:spPr>
            <a:xfrm>
              <a:off x="1623381" y="4167769"/>
              <a:ext cx="3354289" cy="369332"/>
            </a:xfrm>
            <a:prstGeom prst="rect">
              <a:avLst/>
            </a:prstGeom>
            <a:noFill/>
          </p:spPr>
          <p:txBody>
            <a:bodyPr wrap="square" rtlCol="0">
              <a:spAutoFit/>
            </a:bodyPr>
            <a:lstStyle/>
            <a:p>
              <a:r>
                <a:rPr lang="en-US" altLang="zh-TW" dirty="0">
                  <a:solidFill>
                    <a:schemeClr val="accent1">
                      <a:lumMod val="50000"/>
                    </a:schemeClr>
                  </a:solidFill>
                </a:rPr>
                <a:t>Signal detected by sensors</a:t>
              </a:r>
              <a:endParaRPr lang="zh-TW" altLang="en-US" dirty="0">
                <a:solidFill>
                  <a:schemeClr val="accent1">
                    <a:lumMod val="50000"/>
                  </a:schemeClr>
                </a:solidFill>
              </a:endParaRPr>
            </a:p>
          </p:txBody>
        </p:sp>
        <p:cxnSp>
          <p:nvCxnSpPr>
            <p:cNvPr id="55" name="直線單箭頭接點 54">
              <a:extLst>
                <a:ext uri="{FF2B5EF4-FFF2-40B4-BE49-F238E27FC236}">
                  <a16:creationId xmlns:a16="http://schemas.microsoft.com/office/drawing/2014/main" id="{AC7675D9-DF17-4C9D-AD92-11C6C1E3BF01}"/>
                </a:ext>
              </a:extLst>
            </p:cNvPr>
            <p:cNvCxnSpPr>
              <a:cxnSpLocks/>
            </p:cNvCxnSpPr>
            <p:nvPr/>
          </p:nvCxnSpPr>
          <p:spPr>
            <a:xfrm flipH="1" flipV="1">
              <a:off x="3208867" y="4795024"/>
              <a:ext cx="67733" cy="28290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2B25B261-EF8D-495D-BF55-D127DFFF51CD}"/>
                </a:ext>
              </a:extLst>
            </p:cNvPr>
            <p:cNvSpPr txBox="1"/>
            <p:nvPr/>
          </p:nvSpPr>
          <p:spPr>
            <a:xfrm>
              <a:off x="1802653" y="5046431"/>
              <a:ext cx="3354289" cy="369332"/>
            </a:xfrm>
            <a:prstGeom prst="rect">
              <a:avLst/>
            </a:prstGeom>
            <a:noFill/>
            <a:ln>
              <a:noFill/>
            </a:ln>
          </p:spPr>
          <p:txBody>
            <a:bodyPr wrap="square" rtlCol="0">
              <a:spAutoFit/>
            </a:bodyPr>
            <a:lstStyle/>
            <a:p>
              <a:r>
                <a:rPr lang="en-US" altLang="zh-TW" dirty="0">
                  <a:solidFill>
                    <a:schemeClr val="accent2"/>
                  </a:solidFill>
                </a:rPr>
                <a:t>Signal processed by filter</a:t>
              </a:r>
              <a:endParaRPr lang="zh-TW" altLang="en-US" dirty="0">
                <a:solidFill>
                  <a:schemeClr val="accent2"/>
                </a:solidFill>
              </a:endParaRPr>
            </a:p>
          </p:txBody>
        </p:sp>
      </p:grpSp>
      <p:sp>
        <p:nvSpPr>
          <p:cNvPr id="58" name="文字方塊 57">
            <a:extLst>
              <a:ext uri="{FF2B5EF4-FFF2-40B4-BE49-F238E27FC236}">
                <a16:creationId xmlns:a16="http://schemas.microsoft.com/office/drawing/2014/main" id="{A1AFE448-B1EB-43AD-A04F-9A2AD7905F89}"/>
              </a:ext>
            </a:extLst>
          </p:cNvPr>
          <p:cNvSpPr txBox="1"/>
          <p:nvPr/>
        </p:nvSpPr>
        <p:spPr>
          <a:xfrm>
            <a:off x="6706901" y="4020776"/>
            <a:ext cx="4579164" cy="400110"/>
          </a:xfrm>
          <a:prstGeom prst="rect">
            <a:avLst/>
          </a:prstGeom>
          <a:noFill/>
        </p:spPr>
        <p:txBody>
          <a:bodyPr wrap="square" rtlCol="0">
            <a:spAutoFit/>
          </a:bodyPr>
          <a:lstStyle/>
          <a:p>
            <a:r>
              <a:rPr lang="en-US" altLang="zh-TW" sz="2000" b="1" dirty="0">
                <a:solidFill>
                  <a:srgbClr val="00FFCC"/>
                </a:solidFill>
              </a:rPr>
              <a:t>Potential obstacle’s future positions</a:t>
            </a:r>
            <a:endParaRPr lang="zh-TW" altLang="en-US" sz="2000" b="1" dirty="0">
              <a:solidFill>
                <a:srgbClr val="00FFCC"/>
              </a:solidFill>
            </a:endParaRPr>
          </a:p>
        </p:txBody>
      </p:sp>
      <p:grpSp>
        <p:nvGrpSpPr>
          <p:cNvPr id="36" name="群組 35">
            <a:extLst>
              <a:ext uri="{FF2B5EF4-FFF2-40B4-BE49-F238E27FC236}">
                <a16:creationId xmlns:a16="http://schemas.microsoft.com/office/drawing/2014/main" id="{25671532-1D0E-42EC-84E3-964E862ADC9C}"/>
              </a:ext>
            </a:extLst>
          </p:cNvPr>
          <p:cNvGrpSpPr/>
          <p:nvPr/>
        </p:nvGrpSpPr>
        <p:grpSpPr>
          <a:xfrm>
            <a:off x="9262533" y="136525"/>
            <a:ext cx="2810933" cy="668866"/>
            <a:chOff x="7780867" y="211667"/>
            <a:chExt cx="2810933" cy="668866"/>
          </a:xfrm>
        </p:grpSpPr>
        <p:sp>
          <p:nvSpPr>
            <p:cNvPr id="37" name="矩形 36">
              <a:extLst>
                <a:ext uri="{FF2B5EF4-FFF2-40B4-BE49-F238E27FC236}">
                  <a16:creationId xmlns:a16="http://schemas.microsoft.com/office/drawing/2014/main" id="{EEBD5876-2D82-48E9-9EC3-58668A2BAD2C}"/>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a:extLst>
                <a:ext uri="{FF2B5EF4-FFF2-40B4-BE49-F238E27FC236}">
                  <a16:creationId xmlns:a16="http://schemas.microsoft.com/office/drawing/2014/main" id="{3F0F0274-655E-4BAD-9262-E1636874A7DD}"/>
                </a:ext>
              </a:extLst>
            </p:cNvPr>
            <p:cNvGrpSpPr>
              <a:grpSpLocks noChangeAspect="1"/>
            </p:cNvGrpSpPr>
            <p:nvPr/>
          </p:nvGrpSpPr>
          <p:grpSpPr>
            <a:xfrm>
              <a:off x="7845641" y="307446"/>
              <a:ext cx="2334347" cy="468000"/>
              <a:chOff x="0" y="0"/>
              <a:chExt cx="4211517" cy="851040"/>
            </a:xfrm>
          </p:grpSpPr>
          <p:pic>
            <p:nvPicPr>
              <p:cNvPr id="41" name="圖片 40">
                <a:extLst>
                  <a:ext uri="{FF2B5EF4-FFF2-40B4-BE49-F238E27FC236}">
                    <a16:creationId xmlns:a16="http://schemas.microsoft.com/office/drawing/2014/main" id="{A6122933-1D9B-4F5F-B22E-9B2489D621E2}"/>
                  </a:ext>
                </a:extLst>
              </p:cNvPr>
              <p:cNvPicPr>
                <a:picLocks noChangeAspect="1"/>
              </p:cNvPicPr>
              <p:nvPr/>
            </p:nvPicPr>
            <p:blipFill>
              <a:blip r:embed="rId8">
                <a:lum/>
                <a:alphaModFix/>
              </a:blip>
              <a:srcRect/>
              <a:stretch>
                <a:fillRect/>
              </a:stretch>
            </p:blipFill>
            <p:spPr>
              <a:xfrm>
                <a:off x="0" y="0"/>
                <a:ext cx="1414440" cy="851040"/>
              </a:xfrm>
              <a:prstGeom prst="rect">
                <a:avLst/>
              </a:prstGeom>
            </p:spPr>
          </p:pic>
          <p:sp>
            <p:nvSpPr>
              <p:cNvPr id="43" name="文字方塊 19">
                <a:extLst>
                  <a:ext uri="{FF2B5EF4-FFF2-40B4-BE49-F238E27FC236}">
                    <a16:creationId xmlns:a16="http://schemas.microsoft.com/office/drawing/2014/main" id="{7029DC93-4EF4-4303-9A06-3D41A5EFA983}"/>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125658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7808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Three steps in the method</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7</a:t>
            </a:fld>
            <a:endParaRPr lang="zh-TW" altLang="en-US" dirty="0"/>
          </a:p>
        </p:txBody>
      </p:sp>
      <p:sp>
        <p:nvSpPr>
          <p:cNvPr id="13" name="內容版面配置區 12">
            <a:extLst>
              <a:ext uri="{FF2B5EF4-FFF2-40B4-BE49-F238E27FC236}">
                <a16:creationId xmlns:a16="http://schemas.microsoft.com/office/drawing/2014/main" id="{0C50BB6F-913B-437C-9D61-FEBE6B113FB8}"/>
              </a:ext>
            </a:extLst>
          </p:cNvPr>
          <p:cNvSpPr>
            <a:spLocks noGrp="1"/>
          </p:cNvSpPr>
          <p:nvPr>
            <p:ph idx="1"/>
          </p:nvPr>
        </p:nvSpPr>
        <p:spPr>
          <a:xfrm>
            <a:off x="897465" y="1621896"/>
            <a:ext cx="4699002" cy="474230"/>
          </a:xfrm>
        </p:spPr>
        <p:txBody>
          <a:bodyPr>
            <a:normAutofit lnSpcReduction="10000"/>
          </a:bodyPr>
          <a:lstStyle/>
          <a:p>
            <a:pPr marL="0" indent="0">
              <a:buNone/>
            </a:pPr>
            <a:r>
              <a:rPr lang="en-US" altLang="zh-TW" b="1" dirty="0">
                <a:solidFill>
                  <a:schemeClr val="accent6">
                    <a:lumMod val="60000"/>
                    <a:lumOff val="40000"/>
                  </a:schemeClr>
                </a:solidFill>
              </a:rPr>
              <a:t>Step3: Making decision</a:t>
            </a:r>
            <a:endParaRPr lang="zh-TW" altLang="en-US" b="1" dirty="0">
              <a:solidFill>
                <a:schemeClr val="accent6">
                  <a:lumMod val="60000"/>
                  <a:lumOff val="40000"/>
                </a:schemeClr>
              </a:solidFill>
            </a:endParaRPr>
          </a:p>
        </p:txBody>
      </p:sp>
      <p:sp>
        <p:nvSpPr>
          <p:cNvPr id="14" name="文字方塊 13">
            <a:extLst>
              <a:ext uri="{FF2B5EF4-FFF2-40B4-BE49-F238E27FC236}">
                <a16:creationId xmlns:a16="http://schemas.microsoft.com/office/drawing/2014/main" id="{6B94ABBB-73A8-486A-8C00-5DA7819EC7C2}"/>
              </a:ext>
            </a:extLst>
          </p:cNvPr>
          <p:cNvSpPr txBox="1"/>
          <p:nvPr/>
        </p:nvSpPr>
        <p:spPr>
          <a:xfrm>
            <a:off x="982132" y="2096126"/>
            <a:ext cx="5113868" cy="3901837"/>
          </a:xfrm>
          <a:prstGeom prst="rect">
            <a:avLst/>
          </a:prstGeom>
          <a:noFill/>
        </p:spPr>
        <p:txBody>
          <a:bodyPr wrap="square" rtlCol="0">
            <a:spAutoFit/>
          </a:bodyPr>
          <a:lstStyle/>
          <a:p>
            <a:pPr>
              <a:lnSpc>
                <a:spcPct val="150000"/>
              </a:lnSpc>
            </a:pPr>
            <a:r>
              <a:rPr lang="en-US" altLang="zh-TW" sz="2400" dirty="0">
                <a:solidFill>
                  <a:schemeClr val="accent6">
                    <a:lumMod val="20000"/>
                    <a:lumOff val="80000"/>
                  </a:schemeClr>
                </a:solidFill>
              </a:rPr>
              <a:t>Using Optimization technics, choose the best option for robot to move on. This motion:</a:t>
            </a:r>
          </a:p>
          <a:p>
            <a:pPr marL="342900" indent="-342900">
              <a:lnSpc>
                <a:spcPct val="150000"/>
              </a:lnSpc>
              <a:buFont typeface="Arial" panose="020B0604020202020204" pitchFamily="34" charset="0"/>
              <a:buChar char="•"/>
            </a:pPr>
            <a:r>
              <a:rPr lang="en-US" altLang="zh-TW" sz="2400" dirty="0">
                <a:solidFill>
                  <a:schemeClr val="accent6">
                    <a:lumMod val="20000"/>
                    <a:lumOff val="80000"/>
                  </a:schemeClr>
                </a:solidFill>
              </a:rPr>
              <a:t>Should reduce the chance of hitting obstacles</a:t>
            </a:r>
          </a:p>
          <a:p>
            <a:pPr marL="342900" indent="-342900">
              <a:lnSpc>
                <a:spcPct val="150000"/>
              </a:lnSpc>
              <a:buFont typeface="Arial" panose="020B0604020202020204" pitchFamily="34" charset="0"/>
              <a:buChar char="•"/>
            </a:pPr>
            <a:r>
              <a:rPr lang="en-US" altLang="zh-TW" sz="2400" dirty="0">
                <a:solidFill>
                  <a:schemeClr val="accent6">
                    <a:lumMod val="20000"/>
                    <a:lumOff val="80000"/>
                  </a:schemeClr>
                </a:solidFill>
              </a:rPr>
              <a:t>Should let robot reach it’s destination as fast as better</a:t>
            </a:r>
            <a:endParaRPr lang="zh-TW" altLang="en-US" sz="2400" dirty="0">
              <a:solidFill>
                <a:schemeClr val="accent6">
                  <a:lumMod val="20000"/>
                  <a:lumOff val="80000"/>
                </a:schemeClr>
              </a:solidFill>
            </a:endParaRPr>
          </a:p>
        </p:txBody>
      </p:sp>
      <p:sp>
        <p:nvSpPr>
          <p:cNvPr id="35" name="矩形: 圓角 34">
            <a:extLst>
              <a:ext uri="{FF2B5EF4-FFF2-40B4-BE49-F238E27FC236}">
                <a16:creationId xmlns:a16="http://schemas.microsoft.com/office/drawing/2014/main" id="{FD8AA001-A378-45EA-A940-554139659A12}"/>
              </a:ext>
            </a:extLst>
          </p:cNvPr>
          <p:cNvSpPr/>
          <p:nvPr/>
        </p:nvSpPr>
        <p:spPr>
          <a:xfrm>
            <a:off x="6333065" y="1352271"/>
            <a:ext cx="5664201" cy="5037951"/>
          </a:xfrm>
          <a:prstGeom prst="roundRect">
            <a:avLst/>
          </a:prstGeom>
          <a:solidFill>
            <a:schemeClr val="tx1">
              <a:lumMod val="85000"/>
              <a:lumOff val="15000"/>
            </a:schemeClr>
          </a:solidFill>
          <a:ln w="57150">
            <a:solidFill>
              <a:srgbClr val="09B39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手繪多邊形: 圖案 11">
            <a:extLst>
              <a:ext uri="{FF2B5EF4-FFF2-40B4-BE49-F238E27FC236}">
                <a16:creationId xmlns:a16="http://schemas.microsoft.com/office/drawing/2014/main" id="{6E3723E0-2794-40E9-9598-698AE6C28CEC}"/>
              </a:ext>
            </a:extLst>
          </p:cNvPr>
          <p:cNvSpPr/>
          <p:nvPr/>
        </p:nvSpPr>
        <p:spPr>
          <a:xfrm flipH="1">
            <a:off x="9168762" y="2121572"/>
            <a:ext cx="46856" cy="2609512"/>
          </a:xfrm>
          <a:custGeom>
            <a:avLst/>
            <a:gdLst>
              <a:gd name="connsiteX0" fmla="*/ 0 w 33867"/>
              <a:gd name="connsiteY0" fmla="*/ 1481667 h 1481667"/>
              <a:gd name="connsiteX1" fmla="*/ 33867 w 33867"/>
              <a:gd name="connsiteY1" fmla="*/ 0 h 1481667"/>
            </a:gdLst>
            <a:ahLst/>
            <a:cxnLst>
              <a:cxn ang="0">
                <a:pos x="connsiteX0" y="connsiteY0"/>
              </a:cxn>
              <a:cxn ang="0">
                <a:pos x="connsiteX1" y="connsiteY1"/>
              </a:cxn>
            </a:cxnLst>
            <a:rect l="l" t="t" r="r" b="b"/>
            <a:pathLst>
              <a:path w="33867" h="1481667">
                <a:moveTo>
                  <a:pt x="0" y="1481667"/>
                </a:moveTo>
                <a:lnTo>
                  <a:pt x="33867" y="0"/>
                </a:lnTo>
              </a:path>
            </a:pathLst>
          </a:custGeom>
          <a:noFill/>
          <a:ln w="57150">
            <a:solidFill>
              <a:srgbClr val="00FF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2A95C304-1BFA-4708-8000-3241233AFAED}"/>
              </a:ext>
            </a:extLst>
          </p:cNvPr>
          <p:cNvSpPr/>
          <p:nvPr/>
        </p:nvSpPr>
        <p:spPr>
          <a:xfrm>
            <a:off x="7135620" y="2549995"/>
            <a:ext cx="1985644" cy="2181089"/>
          </a:xfrm>
          <a:custGeom>
            <a:avLst/>
            <a:gdLst>
              <a:gd name="connsiteX0" fmla="*/ 533400 w 533400"/>
              <a:gd name="connsiteY0" fmla="*/ 1117600 h 1117600"/>
              <a:gd name="connsiteX1" fmla="*/ 440267 w 533400"/>
              <a:gd name="connsiteY1" fmla="*/ 601134 h 1117600"/>
              <a:gd name="connsiteX2" fmla="*/ 0 w 533400"/>
              <a:gd name="connsiteY2" fmla="*/ 0 h 1117600"/>
            </a:gdLst>
            <a:ahLst/>
            <a:cxnLst>
              <a:cxn ang="0">
                <a:pos x="connsiteX0" y="connsiteY0"/>
              </a:cxn>
              <a:cxn ang="0">
                <a:pos x="connsiteX1" y="connsiteY1"/>
              </a:cxn>
              <a:cxn ang="0">
                <a:pos x="connsiteX2" y="connsiteY2"/>
              </a:cxn>
            </a:cxnLst>
            <a:rect l="l" t="t" r="r" b="b"/>
            <a:pathLst>
              <a:path w="533400" h="1117600">
                <a:moveTo>
                  <a:pt x="533400" y="1117600"/>
                </a:moveTo>
                <a:cubicBezTo>
                  <a:pt x="531283" y="952500"/>
                  <a:pt x="529167" y="787401"/>
                  <a:pt x="440267" y="601134"/>
                </a:cubicBezTo>
                <a:cubicBezTo>
                  <a:pt x="351367" y="414867"/>
                  <a:pt x="175683" y="207433"/>
                  <a:pt x="0" y="0"/>
                </a:cubicBezTo>
              </a:path>
            </a:pathLst>
          </a:custGeom>
          <a:noFill/>
          <a:ln w="57150">
            <a:solidFill>
              <a:srgbClr val="00FF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下 29">
            <a:extLst>
              <a:ext uri="{FF2B5EF4-FFF2-40B4-BE49-F238E27FC236}">
                <a16:creationId xmlns:a16="http://schemas.microsoft.com/office/drawing/2014/main" id="{EC540ECC-8443-4EF8-8C70-75D0F619B151}"/>
              </a:ext>
            </a:extLst>
          </p:cNvPr>
          <p:cNvSpPr/>
          <p:nvPr/>
        </p:nvSpPr>
        <p:spPr>
          <a:xfrm>
            <a:off x="6860049" y="1986075"/>
            <a:ext cx="560022" cy="474230"/>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DC0CC491-E5B6-476F-BA49-CC26519F6A9F}"/>
              </a:ext>
            </a:extLst>
          </p:cNvPr>
          <p:cNvSpPr txBox="1"/>
          <p:nvPr/>
        </p:nvSpPr>
        <p:spPr>
          <a:xfrm>
            <a:off x="6800093" y="1530723"/>
            <a:ext cx="867545" cy="523220"/>
          </a:xfrm>
          <a:prstGeom prst="rect">
            <a:avLst/>
          </a:prstGeom>
          <a:noFill/>
          <a:ln>
            <a:noFill/>
          </a:ln>
        </p:spPr>
        <p:txBody>
          <a:bodyPr wrap="square" rtlCol="0">
            <a:spAutoFit/>
          </a:bodyPr>
          <a:lstStyle/>
          <a:p>
            <a:r>
              <a:rPr lang="en-US" altLang="zh-TW" sz="2800" dirty="0">
                <a:solidFill>
                  <a:srgbClr val="00FFCC"/>
                </a:solidFill>
              </a:rPr>
              <a:t>goal</a:t>
            </a:r>
            <a:endParaRPr lang="zh-TW" altLang="en-US" sz="2800" dirty="0">
              <a:solidFill>
                <a:srgbClr val="00FFCC"/>
              </a:solidFill>
            </a:endParaRPr>
          </a:p>
        </p:txBody>
      </p:sp>
      <p:sp>
        <p:nvSpPr>
          <p:cNvPr id="55" name="矩形: 圓角 54">
            <a:extLst>
              <a:ext uri="{FF2B5EF4-FFF2-40B4-BE49-F238E27FC236}">
                <a16:creationId xmlns:a16="http://schemas.microsoft.com/office/drawing/2014/main" id="{D15F61F9-5524-415F-BBA0-C7E923650CC4}"/>
              </a:ext>
            </a:extLst>
          </p:cNvPr>
          <p:cNvSpPr/>
          <p:nvPr/>
        </p:nvSpPr>
        <p:spPr>
          <a:xfrm>
            <a:off x="8424974" y="2632540"/>
            <a:ext cx="1159934" cy="309263"/>
          </a:xfrm>
          <a:prstGeom prst="roundRect">
            <a:avLst/>
          </a:prstGeom>
          <a:solidFill>
            <a:schemeClr val="bg2">
              <a:lumMod val="90000"/>
            </a:schemeClr>
          </a:solidFill>
          <a:ln w="28575">
            <a:solidFill>
              <a:srgbClr val="09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9B393"/>
                </a:solidFill>
              </a:rPr>
              <a:t>option2</a:t>
            </a:r>
            <a:endParaRPr lang="zh-TW" altLang="en-US" dirty="0">
              <a:solidFill>
                <a:srgbClr val="09B393"/>
              </a:solidFill>
            </a:endParaRPr>
          </a:p>
        </p:txBody>
      </p:sp>
      <p:sp>
        <p:nvSpPr>
          <p:cNvPr id="56" name="矩形: 圓角 55">
            <a:extLst>
              <a:ext uri="{FF2B5EF4-FFF2-40B4-BE49-F238E27FC236}">
                <a16:creationId xmlns:a16="http://schemas.microsoft.com/office/drawing/2014/main" id="{798249C7-E79F-4702-B3E7-BEC474AB60BB}"/>
              </a:ext>
            </a:extLst>
          </p:cNvPr>
          <p:cNvSpPr/>
          <p:nvPr/>
        </p:nvSpPr>
        <p:spPr>
          <a:xfrm>
            <a:off x="7312590" y="3352327"/>
            <a:ext cx="1159934" cy="309263"/>
          </a:xfrm>
          <a:prstGeom prst="roundRect">
            <a:avLst/>
          </a:prstGeom>
          <a:solidFill>
            <a:schemeClr val="bg2">
              <a:lumMod val="90000"/>
            </a:schemeClr>
          </a:solidFill>
          <a:ln w="28575">
            <a:solidFill>
              <a:srgbClr val="09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9B393"/>
                </a:solidFill>
              </a:rPr>
              <a:t>option3</a:t>
            </a:r>
            <a:endParaRPr lang="zh-TW" altLang="en-US" dirty="0">
              <a:solidFill>
                <a:srgbClr val="09B393"/>
              </a:solidFill>
            </a:endParaRPr>
          </a:p>
        </p:txBody>
      </p:sp>
      <p:sp>
        <p:nvSpPr>
          <p:cNvPr id="32" name="L 圖案 31">
            <a:extLst>
              <a:ext uri="{FF2B5EF4-FFF2-40B4-BE49-F238E27FC236}">
                <a16:creationId xmlns:a16="http://schemas.microsoft.com/office/drawing/2014/main" id="{32239CB2-5CA8-41CD-A272-BF2077AC7CB4}"/>
              </a:ext>
            </a:extLst>
          </p:cNvPr>
          <p:cNvSpPr/>
          <p:nvPr/>
        </p:nvSpPr>
        <p:spPr>
          <a:xfrm rot="18832277">
            <a:off x="7439231" y="2937602"/>
            <a:ext cx="605761" cy="311087"/>
          </a:xfrm>
          <a:prstGeom prst="corner">
            <a:avLst>
              <a:gd name="adj1" fmla="val 25727"/>
              <a:gd name="adj2" fmla="val 25727"/>
            </a:avLst>
          </a:prstGeom>
          <a:solidFill>
            <a:srgbClr val="02BF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六邊形 38">
            <a:extLst>
              <a:ext uri="{FF2B5EF4-FFF2-40B4-BE49-F238E27FC236}">
                <a16:creationId xmlns:a16="http://schemas.microsoft.com/office/drawing/2014/main" id="{7B35F4D5-52D4-49C9-B51F-78DAB21F78EB}"/>
              </a:ext>
            </a:extLst>
          </p:cNvPr>
          <p:cNvSpPr/>
          <p:nvPr/>
        </p:nvSpPr>
        <p:spPr>
          <a:xfrm>
            <a:off x="9682498" y="1508045"/>
            <a:ext cx="1561460" cy="805768"/>
          </a:xfrm>
          <a:prstGeom prst="hexagon">
            <a:avLst/>
          </a:prstGeom>
          <a:solidFill>
            <a:schemeClr val="tx1">
              <a:lumMod val="75000"/>
              <a:lumOff val="2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obstacle</a:t>
            </a:r>
            <a:endParaRPr lang="zh-TW" altLang="en-US" sz="2000" dirty="0"/>
          </a:p>
        </p:txBody>
      </p:sp>
      <p:sp>
        <p:nvSpPr>
          <p:cNvPr id="38" name="六邊形 37">
            <a:extLst>
              <a:ext uri="{FF2B5EF4-FFF2-40B4-BE49-F238E27FC236}">
                <a16:creationId xmlns:a16="http://schemas.microsoft.com/office/drawing/2014/main" id="{B31256E2-7D9C-49F6-988C-C911D002E821}"/>
              </a:ext>
            </a:extLst>
          </p:cNvPr>
          <p:cNvSpPr/>
          <p:nvPr/>
        </p:nvSpPr>
        <p:spPr>
          <a:xfrm>
            <a:off x="9990036" y="2033882"/>
            <a:ext cx="1561460" cy="805768"/>
          </a:xfrm>
          <a:prstGeom prst="hexagon">
            <a:avLst/>
          </a:prstGeom>
          <a:solidFill>
            <a:schemeClr val="tx1">
              <a:lumMod val="75000"/>
              <a:lumOff val="2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obstacle</a:t>
            </a:r>
            <a:endParaRPr lang="zh-TW" altLang="en-US" sz="2000" dirty="0"/>
          </a:p>
        </p:txBody>
      </p:sp>
      <p:sp>
        <p:nvSpPr>
          <p:cNvPr id="27" name="六邊形 26">
            <a:extLst>
              <a:ext uri="{FF2B5EF4-FFF2-40B4-BE49-F238E27FC236}">
                <a16:creationId xmlns:a16="http://schemas.microsoft.com/office/drawing/2014/main" id="{5A4D7CA8-D246-4917-87C7-B3AB479B7574}"/>
              </a:ext>
            </a:extLst>
          </p:cNvPr>
          <p:cNvSpPr/>
          <p:nvPr/>
        </p:nvSpPr>
        <p:spPr>
          <a:xfrm>
            <a:off x="10254827" y="2583296"/>
            <a:ext cx="1561460" cy="805768"/>
          </a:xfrm>
          <a:prstGeom prst="hexagon">
            <a:avLst/>
          </a:prstGeom>
          <a:solidFill>
            <a:schemeClr val="tx1">
              <a:lumMod val="75000"/>
              <a:lumOff val="2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obstacle</a:t>
            </a:r>
            <a:endParaRPr lang="zh-TW" altLang="en-US" sz="2000" dirty="0"/>
          </a:p>
        </p:txBody>
      </p:sp>
      <p:sp>
        <p:nvSpPr>
          <p:cNvPr id="11" name="手繪多邊形: 圖案 10">
            <a:extLst>
              <a:ext uri="{FF2B5EF4-FFF2-40B4-BE49-F238E27FC236}">
                <a16:creationId xmlns:a16="http://schemas.microsoft.com/office/drawing/2014/main" id="{B5D35C64-4EBB-4C24-8F18-E14AA53BD83F}"/>
              </a:ext>
            </a:extLst>
          </p:cNvPr>
          <p:cNvSpPr/>
          <p:nvPr/>
        </p:nvSpPr>
        <p:spPr>
          <a:xfrm rot="420547">
            <a:off x="9363636" y="3173432"/>
            <a:ext cx="1544880" cy="1621706"/>
          </a:xfrm>
          <a:custGeom>
            <a:avLst/>
            <a:gdLst>
              <a:gd name="connsiteX0" fmla="*/ 13988 w 581255"/>
              <a:gd name="connsiteY0" fmla="*/ 728133 h 728133"/>
              <a:gd name="connsiteX1" fmla="*/ 73255 w 581255"/>
              <a:gd name="connsiteY1" fmla="*/ 262467 h 728133"/>
              <a:gd name="connsiteX2" fmla="*/ 581255 w 581255"/>
              <a:gd name="connsiteY2" fmla="*/ 0 h 728133"/>
            </a:gdLst>
            <a:ahLst/>
            <a:cxnLst>
              <a:cxn ang="0">
                <a:pos x="connsiteX0" y="connsiteY0"/>
              </a:cxn>
              <a:cxn ang="0">
                <a:pos x="connsiteX1" y="connsiteY1"/>
              </a:cxn>
              <a:cxn ang="0">
                <a:pos x="connsiteX2" y="connsiteY2"/>
              </a:cxn>
            </a:cxnLst>
            <a:rect l="l" t="t" r="r" b="b"/>
            <a:pathLst>
              <a:path w="581255" h="728133">
                <a:moveTo>
                  <a:pt x="13988" y="728133"/>
                </a:moveTo>
                <a:cubicBezTo>
                  <a:pt x="-3651" y="555977"/>
                  <a:pt x="-21290" y="383822"/>
                  <a:pt x="73255" y="262467"/>
                </a:cubicBezTo>
                <a:cubicBezTo>
                  <a:pt x="167800" y="141111"/>
                  <a:pt x="479655" y="47978"/>
                  <a:pt x="581255" y="0"/>
                </a:cubicBezTo>
              </a:path>
            </a:pathLst>
          </a:custGeom>
          <a:noFill/>
          <a:ln w="57150">
            <a:solidFill>
              <a:srgbClr val="00FF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E6FD784D-8CEC-4D7B-98DE-985DB695AE68}"/>
              </a:ext>
            </a:extLst>
          </p:cNvPr>
          <p:cNvSpPr/>
          <p:nvPr/>
        </p:nvSpPr>
        <p:spPr>
          <a:xfrm>
            <a:off x="9576440" y="3607018"/>
            <a:ext cx="1159934" cy="309263"/>
          </a:xfrm>
          <a:prstGeom prst="roundRect">
            <a:avLst/>
          </a:prstGeom>
          <a:solidFill>
            <a:schemeClr val="bg2">
              <a:lumMod val="90000"/>
            </a:schemeClr>
          </a:solidFill>
          <a:ln w="28575">
            <a:solidFill>
              <a:srgbClr val="09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9B393"/>
                </a:solidFill>
              </a:rPr>
              <a:t>option1</a:t>
            </a:r>
            <a:endParaRPr lang="zh-TW" altLang="en-US" dirty="0">
              <a:solidFill>
                <a:srgbClr val="09B393"/>
              </a:solidFill>
            </a:endParaRPr>
          </a:p>
        </p:txBody>
      </p:sp>
      <p:sp>
        <p:nvSpPr>
          <p:cNvPr id="29" name="十字形 28">
            <a:extLst>
              <a:ext uri="{FF2B5EF4-FFF2-40B4-BE49-F238E27FC236}">
                <a16:creationId xmlns:a16="http://schemas.microsoft.com/office/drawing/2014/main" id="{733A841B-F5E9-4C75-A401-2BB8C08E9632}"/>
              </a:ext>
            </a:extLst>
          </p:cNvPr>
          <p:cNvSpPr/>
          <p:nvPr/>
        </p:nvSpPr>
        <p:spPr>
          <a:xfrm rot="18975614">
            <a:off x="9815335" y="3223381"/>
            <a:ext cx="493434" cy="502183"/>
          </a:xfrm>
          <a:prstGeom prst="plus">
            <a:avLst>
              <a:gd name="adj" fmla="val 3872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單箭頭接點 3">
            <a:extLst>
              <a:ext uri="{FF2B5EF4-FFF2-40B4-BE49-F238E27FC236}">
                <a16:creationId xmlns:a16="http://schemas.microsoft.com/office/drawing/2014/main" id="{983E784E-3C43-4D3C-B310-817BD85850FC}"/>
              </a:ext>
            </a:extLst>
          </p:cNvPr>
          <p:cNvCxnSpPr/>
          <p:nvPr/>
        </p:nvCxnSpPr>
        <p:spPr>
          <a:xfrm>
            <a:off x="9990036" y="2053943"/>
            <a:ext cx="473192" cy="932237"/>
          </a:xfrm>
          <a:prstGeom prst="straightConnector1">
            <a:avLst/>
          </a:prstGeom>
          <a:ln w="38100">
            <a:solidFill>
              <a:srgbClr val="09B393"/>
            </a:solidFill>
            <a:tailEnd type="triangle"/>
          </a:ln>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1E70B05D-C3A4-44FF-81EC-057D9460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285" y="4681627"/>
            <a:ext cx="1383801" cy="1383801"/>
          </a:xfrm>
          <a:prstGeom prst="rect">
            <a:avLst/>
          </a:prstGeom>
        </p:spPr>
      </p:pic>
      <p:grpSp>
        <p:nvGrpSpPr>
          <p:cNvPr id="28" name="群組 27">
            <a:extLst>
              <a:ext uri="{FF2B5EF4-FFF2-40B4-BE49-F238E27FC236}">
                <a16:creationId xmlns:a16="http://schemas.microsoft.com/office/drawing/2014/main" id="{E2A78CA3-DCEB-4B34-8901-9C1D162DDC21}"/>
              </a:ext>
            </a:extLst>
          </p:cNvPr>
          <p:cNvGrpSpPr/>
          <p:nvPr/>
        </p:nvGrpSpPr>
        <p:grpSpPr>
          <a:xfrm>
            <a:off x="9262533" y="136525"/>
            <a:ext cx="2810933" cy="668866"/>
            <a:chOff x="7780867" y="211667"/>
            <a:chExt cx="2810933" cy="668866"/>
          </a:xfrm>
        </p:grpSpPr>
        <p:sp>
          <p:nvSpPr>
            <p:cNvPr id="34" name="矩形 33">
              <a:extLst>
                <a:ext uri="{FF2B5EF4-FFF2-40B4-BE49-F238E27FC236}">
                  <a16:creationId xmlns:a16="http://schemas.microsoft.com/office/drawing/2014/main" id="{EB32FB24-5083-432A-9150-0FCEC7DF599D}"/>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4B8CA8DF-56F9-40E7-ADE3-97C0A60CC944}"/>
                </a:ext>
              </a:extLst>
            </p:cNvPr>
            <p:cNvGrpSpPr>
              <a:grpSpLocks noChangeAspect="1"/>
            </p:cNvGrpSpPr>
            <p:nvPr/>
          </p:nvGrpSpPr>
          <p:grpSpPr>
            <a:xfrm>
              <a:off x="7845641" y="307446"/>
              <a:ext cx="2334347" cy="468000"/>
              <a:chOff x="0" y="0"/>
              <a:chExt cx="4211517" cy="851040"/>
            </a:xfrm>
          </p:grpSpPr>
          <p:pic>
            <p:nvPicPr>
              <p:cNvPr id="37" name="圖片 36">
                <a:extLst>
                  <a:ext uri="{FF2B5EF4-FFF2-40B4-BE49-F238E27FC236}">
                    <a16:creationId xmlns:a16="http://schemas.microsoft.com/office/drawing/2014/main" id="{FCB8BC60-3FC3-4091-B4F1-1F802A92B633}"/>
                  </a:ext>
                </a:extLst>
              </p:cNvPr>
              <p:cNvPicPr>
                <a:picLocks noChangeAspect="1"/>
              </p:cNvPicPr>
              <p:nvPr/>
            </p:nvPicPr>
            <p:blipFill>
              <a:blip r:embed="rId4">
                <a:lum/>
                <a:alphaModFix/>
              </a:blip>
              <a:srcRect/>
              <a:stretch>
                <a:fillRect/>
              </a:stretch>
            </p:blipFill>
            <p:spPr>
              <a:xfrm>
                <a:off x="0" y="0"/>
                <a:ext cx="1414440" cy="851040"/>
              </a:xfrm>
              <a:prstGeom prst="rect">
                <a:avLst/>
              </a:prstGeom>
            </p:spPr>
          </p:pic>
          <p:sp>
            <p:nvSpPr>
              <p:cNvPr id="40" name="文字方塊 19">
                <a:extLst>
                  <a:ext uri="{FF2B5EF4-FFF2-40B4-BE49-F238E27FC236}">
                    <a16:creationId xmlns:a16="http://schemas.microsoft.com/office/drawing/2014/main" id="{0C95498E-6C2F-4166-A62A-CCC28662B017}"/>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423637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64346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Application on robot</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8</a:t>
            </a:fld>
            <a:endParaRPr lang="zh-TW" altLang="en-US" dirty="0"/>
          </a:p>
        </p:txBody>
      </p:sp>
      <p:sp>
        <p:nvSpPr>
          <p:cNvPr id="4" name="內容版面配置區 3">
            <a:extLst>
              <a:ext uri="{FF2B5EF4-FFF2-40B4-BE49-F238E27FC236}">
                <a16:creationId xmlns:a16="http://schemas.microsoft.com/office/drawing/2014/main" id="{D05A7397-338E-417C-A164-D5DB2A4CFE65}"/>
              </a:ext>
            </a:extLst>
          </p:cNvPr>
          <p:cNvSpPr>
            <a:spLocks noGrp="1"/>
          </p:cNvSpPr>
          <p:nvPr>
            <p:ph idx="1"/>
          </p:nvPr>
        </p:nvSpPr>
        <p:spPr>
          <a:xfrm>
            <a:off x="778933" y="1462889"/>
            <a:ext cx="6265334" cy="4351338"/>
          </a:xfrm>
        </p:spPr>
        <p:txBody>
          <a:bodyPr/>
          <a:lstStyle/>
          <a:p>
            <a:pPr marL="0" indent="0">
              <a:buNone/>
            </a:pPr>
            <a:r>
              <a:rPr lang="en-US" altLang="zh-TW" sz="2800" b="1" dirty="0">
                <a:solidFill>
                  <a:schemeClr val="accent6">
                    <a:lumMod val="60000"/>
                    <a:lumOff val="40000"/>
                  </a:schemeClr>
                </a:solidFill>
              </a:rPr>
              <a:t>General Bicycle Model (GBM)</a:t>
            </a:r>
          </a:p>
          <a:p>
            <a:r>
              <a:rPr lang="en-US" altLang="zh-TW" sz="2400" dirty="0">
                <a:solidFill>
                  <a:schemeClr val="accent6">
                    <a:lumMod val="20000"/>
                    <a:lumOff val="80000"/>
                  </a:schemeClr>
                </a:solidFill>
              </a:rPr>
              <a:t>Front wheel: rotate / spin </a:t>
            </a:r>
          </a:p>
          <a:p>
            <a:r>
              <a:rPr lang="en-US" altLang="zh-TW" sz="2400" dirty="0">
                <a:solidFill>
                  <a:schemeClr val="accent6">
                    <a:lumMod val="20000"/>
                    <a:lumOff val="80000"/>
                  </a:schemeClr>
                </a:solidFill>
              </a:rPr>
              <a:t>Rear wheel: rotate / spin</a:t>
            </a:r>
          </a:p>
          <a:p>
            <a:pPr>
              <a:buFont typeface="Symbol" panose="05050102010706020507" pitchFamily="18" charset="2"/>
              <a:buChar char="Þ"/>
            </a:pPr>
            <a:r>
              <a:rPr lang="en-US" altLang="zh-TW" sz="2400" dirty="0">
                <a:solidFill>
                  <a:schemeClr val="accent6">
                    <a:lumMod val="20000"/>
                    <a:lumOff val="80000"/>
                  </a:schemeClr>
                </a:solidFill>
              </a:rPr>
              <a:t>Move in any direction without changing it’s orientation!!</a:t>
            </a:r>
            <a:endParaRPr lang="zh-TW" altLang="en-US" sz="2400" dirty="0">
              <a:solidFill>
                <a:schemeClr val="accent6">
                  <a:lumMod val="20000"/>
                  <a:lumOff val="80000"/>
                </a:schemeClr>
              </a:solidFill>
            </a:endParaRPr>
          </a:p>
        </p:txBody>
      </p:sp>
      <p:grpSp>
        <p:nvGrpSpPr>
          <p:cNvPr id="7" name="群組 6">
            <a:extLst>
              <a:ext uri="{FF2B5EF4-FFF2-40B4-BE49-F238E27FC236}">
                <a16:creationId xmlns:a16="http://schemas.microsoft.com/office/drawing/2014/main" id="{CFC2BADC-EB7C-46ED-A34E-930FBC88DAAA}"/>
              </a:ext>
            </a:extLst>
          </p:cNvPr>
          <p:cNvGrpSpPr/>
          <p:nvPr/>
        </p:nvGrpSpPr>
        <p:grpSpPr>
          <a:xfrm>
            <a:off x="3401604" y="3773633"/>
            <a:ext cx="3702926" cy="2391644"/>
            <a:chOff x="2190870" y="3853137"/>
            <a:chExt cx="3702926" cy="2391644"/>
          </a:xfrm>
        </p:grpSpPr>
        <p:pic>
          <p:nvPicPr>
            <p:cNvPr id="6" name="圖片 5">
              <a:extLst>
                <a:ext uri="{FF2B5EF4-FFF2-40B4-BE49-F238E27FC236}">
                  <a16:creationId xmlns:a16="http://schemas.microsoft.com/office/drawing/2014/main" id="{84FD4227-D8F7-42FE-9A0C-2892F8B22B6D}"/>
                </a:ext>
              </a:extLst>
            </p:cNvPr>
            <p:cNvPicPr>
              <a:picLocks noChangeAspect="1"/>
            </p:cNvPicPr>
            <p:nvPr/>
          </p:nvPicPr>
          <p:blipFill rotWithShape="1">
            <a:blip r:embed="rId3">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8" name="橢圓 7">
              <a:extLst>
                <a:ext uri="{FF2B5EF4-FFF2-40B4-BE49-F238E27FC236}">
                  <a16:creationId xmlns:a16="http://schemas.microsoft.com/office/drawing/2014/main" id="{A8164962-9448-44CB-9FD1-18DB88176784}"/>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D2386868-649A-4293-B429-2D8E7292343F}"/>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34" name="橢圓 33">
              <a:extLst>
                <a:ext uri="{FF2B5EF4-FFF2-40B4-BE49-F238E27FC236}">
                  <a16:creationId xmlns:a16="http://schemas.microsoft.com/office/drawing/2014/main" id="{8A1A645D-03A0-4CEE-8858-140C5A54DBBE}"/>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41E204F4-42C9-4FA2-ABFE-99B25C225A26}"/>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5" name="圖片 4">
            <a:extLst>
              <a:ext uri="{FF2B5EF4-FFF2-40B4-BE49-F238E27FC236}">
                <a16:creationId xmlns:a16="http://schemas.microsoft.com/office/drawing/2014/main" id="{C38F8BF3-49A1-4AE8-BC0D-AA0E4BF13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3468" y="1951027"/>
            <a:ext cx="3714750" cy="3524250"/>
          </a:xfrm>
          <a:prstGeom prst="rect">
            <a:avLst/>
          </a:prstGeom>
        </p:spPr>
      </p:pic>
      <p:grpSp>
        <p:nvGrpSpPr>
          <p:cNvPr id="18" name="群組 17">
            <a:extLst>
              <a:ext uri="{FF2B5EF4-FFF2-40B4-BE49-F238E27FC236}">
                <a16:creationId xmlns:a16="http://schemas.microsoft.com/office/drawing/2014/main" id="{9BF5933B-6CEB-47FF-A1F8-9A3A5FBB5EF7}"/>
              </a:ext>
            </a:extLst>
          </p:cNvPr>
          <p:cNvGrpSpPr/>
          <p:nvPr/>
        </p:nvGrpSpPr>
        <p:grpSpPr>
          <a:xfrm>
            <a:off x="9262533" y="136525"/>
            <a:ext cx="2810933" cy="668866"/>
            <a:chOff x="7780867" y="211667"/>
            <a:chExt cx="2810933" cy="668866"/>
          </a:xfrm>
        </p:grpSpPr>
        <p:sp>
          <p:nvSpPr>
            <p:cNvPr id="19" name="矩形 18">
              <a:extLst>
                <a:ext uri="{FF2B5EF4-FFF2-40B4-BE49-F238E27FC236}">
                  <a16:creationId xmlns:a16="http://schemas.microsoft.com/office/drawing/2014/main" id="{D741675E-CC6A-4BEC-818A-E76F34F36838}"/>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群組 21">
              <a:extLst>
                <a:ext uri="{FF2B5EF4-FFF2-40B4-BE49-F238E27FC236}">
                  <a16:creationId xmlns:a16="http://schemas.microsoft.com/office/drawing/2014/main" id="{42B4B84B-4314-431E-AD5F-CC9DB3077BCE}"/>
                </a:ext>
              </a:extLst>
            </p:cNvPr>
            <p:cNvGrpSpPr>
              <a:grpSpLocks noChangeAspect="1"/>
            </p:cNvGrpSpPr>
            <p:nvPr/>
          </p:nvGrpSpPr>
          <p:grpSpPr>
            <a:xfrm>
              <a:off x="7845641" y="307446"/>
              <a:ext cx="2334347" cy="468000"/>
              <a:chOff x="0" y="0"/>
              <a:chExt cx="4211517" cy="851040"/>
            </a:xfrm>
          </p:grpSpPr>
          <p:pic>
            <p:nvPicPr>
              <p:cNvPr id="23" name="圖片 22">
                <a:extLst>
                  <a:ext uri="{FF2B5EF4-FFF2-40B4-BE49-F238E27FC236}">
                    <a16:creationId xmlns:a16="http://schemas.microsoft.com/office/drawing/2014/main" id="{DC9A5B52-F069-4B21-9137-4E536E305252}"/>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27" name="文字方塊 19">
                <a:extLst>
                  <a:ext uri="{FF2B5EF4-FFF2-40B4-BE49-F238E27FC236}">
                    <a16:creationId xmlns:a16="http://schemas.microsoft.com/office/drawing/2014/main" id="{CC791271-8F43-433A-BCD2-60CD4838EE9C}"/>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pic>
        <p:nvPicPr>
          <p:cNvPr id="10" name="圖片 9">
            <a:extLst>
              <a:ext uri="{FF2B5EF4-FFF2-40B4-BE49-F238E27FC236}">
                <a16:creationId xmlns:a16="http://schemas.microsoft.com/office/drawing/2014/main" id="{66562734-3F5D-4079-A26E-03B6DA772883}"/>
              </a:ext>
            </a:extLst>
          </p:cNvPr>
          <p:cNvPicPr>
            <a:picLocks noChangeAspect="1"/>
          </p:cNvPicPr>
          <p:nvPr/>
        </p:nvPicPr>
        <p:blipFill>
          <a:blip r:embed="rId6"/>
          <a:stretch>
            <a:fillRect/>
          </a:stretch>
        </p:blipFill>
        <p:spPr>
          <a:xfrm>
            <a:off x="1078176" y="4154798"/>
            <a:ext cx="1686160" cy="1686160"/>
          </a:xfrm>
          <a:prstGeom prst="rect">
            <a:avLst/>
          </a:prstGeom>
        </p:spPr>
      </p:pic>
      <p:sp>
        <p:nvSpPr>
          <p:cNvPr id="11" name="文字方塊 10">
            <a:extLst>
              <a:ext uri="{FF2B5EF4-FFF2-40B4-BE49-F238E27FC236}">
                <a16:creationId xmlns:a16="http://schemas.microsoft.com/office/drawing/2014/main" id="{C74FE749-DBEB-4986-88E7-136EFE86E745}"/>
              </a:ext>
            </a:extLst>
          </p:cNvPr>
          <p:cNvSpPr txBox="1"/>
          <p:nvPr/>
        </p:nvSpPr>
        <p:spPr>
          <a:xfrm>
            <a:off x="2303756" y="4128067"/>
            <a:ext cx="826911" cy="369332"/>
          </a:xfrm>
          <a:prstGeom prst="rect">
            <a:avLst/>
          </a:prstGeom>
          <a:solidFill>
            <a:schemeClr val="tx1">
              <a:lumMod val="85000"/>
              <a:lumOff val="15000"/>
            </a:schemeClr>
          </a:solidFill>
          <a:ln>
            <a:solidFill>
              <a:srgbClr val="00FFCC"/>
            </a:solidFill>
          </a:ln>
        </p:spPr>
        <p:txBody>
          <a:bodyPr wrap="square" rtlCol="0">
            <a:spAutoFit/>
          </a:bodyPr>
          <a:lstStyle/>
          <a:p>
            <a:pPr algn="ctr"/>
            <a:r>
              <a:rPr lang="en-US" altLang="zh-TW" dirty="0">
                <a:solidFill>
                  <a:srgbClr val="00FFCC"/>
                </a:solidFill>
              </a:rPr>
              <a:t>rotate</a:t>
            </a:r>
            <a:endParaRPr lang="zh-TW" altLang="en-US" dirty="0">
              <a:solidFill>
                <a:srgbClr val="00FFCC"/>
              </a:solidFill>
            </a:endParaRPr>
          </a:p>
        </p:txBody>
      </p:sp>
      <p:sp>
        <p:nvSpPr>
          <p:cNvPr id="28" name="文字方塊 27">
            <a:extLst>
              <a:ext uri="{FF2B5EF4-FFF2-40B4-BE49-F238E27FC236}">
                <a16:creationId xmlns:a16="http://schemas.microsoft.com/office/drawing/2014/main" id="{79A68318-3FA0-4AB2-9010-B08360636B0B}"/>
              </a:ext>
            </a:extLst>
          </p:cNvPr>
          <p:cNvSpPr txBox="1"/>
          <p:nvPr/>
        </p:nvSpPr>
        <p:spPr>
          <a:xfrm>
            <a:off x="2184890" y="5643176"/>
            <a:ext cx="642977" cy="369332"/>
          </a:xfrm>
          <a:prstGeom prst="rect">
            <a:avLst/>
          </a:prstGeom>
          <a:solidFill>
            <a:schemeClr val="tx1">
              <a:lumMod val="85000"/>
              <a:lumOff val="15000"/>
            </a:schemeClr>
          </a:solidFill>
          <a:ln>
            <a:solidFill>
              <a:srgbClr val="00FFCC"/>
            </a:solidFill>
          </a:ln>
        </p:spPr>
        <p:txBody>
          <a:bodyPr wrap="square" rtlCol="0">
            <a:spAutoFit/>
          </a:bodyPr>
          <a:lstStyle/>
          <a:p>
            <a:pPr algn="ctr"/>
            <a:r>
              <a:rPr lang="en-US" altLang="zh-TW" dirty="0">
                <a:solidFill>
                  <a:srgbClr val="00FFCC"/>
                </a:solidFill>
              </a:rPr>
              <a:t>spin</a:t>
            </a:r>
            <a:endParaRPr lang="zh-TW" altLang="en-US" dirty="0">
              <a:solidFill>
                <a:srgbClr val="00FFCC"/>
              </a:solidFill>
            </a:endParaRPr>
          </a:p>
        </p:txBody>
      </p:sp>
    </p:spTree>
    <p:extLst>
      <p:ext uri="{BB962C8B-B14F-4D97-AF65-F5344CB8AC3E}">
        <p14:creationId xmlns:p14="http://schemas.microsoft.com/office/powerpoint/2010/main" val="2260264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003800"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Experiment </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9</a:t>
            </a:fld>
            <a:endParaRPr lang="zh-TW" altLang="en-US" dirty="0"/>
          </a:p>
        </p:txBody>
      </p:sp>
      <p:sp>
        <p:nvSpPr>
          <p:cNvPr id="4" name="內容版面配置區 3">
            <a:extLst>
              <a:ext uri="{FF2B5EF4-FFF2-40B4-BE49-F238E27FC236}">
                <a16:creationId xmlns:a16="http://schemas.microsoft.com/office/drawing/2014/main" id="{D05A7397-338E-417C-A164-D5DB2A4CFE65}"/>
              </a:ext>
            </a:extLst>
          </p:cNvPr>
          <p:cNvSpPr>
            <a:spLocks noGrp="1"/>
          </p:cNvSpPr>
          <p:nvPr>
            <p:ph idx="1"/>
          </p:nvPr>
        </p:nvSpPr>
        <p:spPr>
          <a:xfrm>
            <a:off x="717851" y="1467545"/>
            <a:ext cx="5344280" cy="4351338"/>
          </a:xfrm>
        </p:spPr>
        <p:txBody>
          <a:bodyPr>
            <a:normAutofit lnSpcReduction="10000"/>
          </a:bodyPr>
          <a:lstStyle/>
          <a:p>
            <a:pPr marL="0" indent="0">
              <a:buNone/>
            </a:pPr>
            <a:r>
              <a:rPr lang="en-US" altLang="zh-TW" b="1" dirty="0">
                <a:solidFill>
                  <a:schemeClr val="accent6">
                    <a:lumMod val="60000"/>
                    <a:lumOff val="40000"/>
                  </a:schemeClr>
                </a:solidFill>
              </a:rPr>
              <a:t>Simulations in Python:</a:t>
            </a:r>
          </a:p>
          <a:p>
            <a:r>
              <a:rPr lang="en-US" altLang="zh-TW" sz="2600" dirty="0">
                <a:solidFill>
                  <a:schemeClr val="accent6">
                    <a:lumMod val="20000"/>
                    <a:lumOff val="80000"/>
                  </a:schemeClr>
                </a:solidFill>
              </a:rPr>
              <a:t>Move the GBM from point A to point B</a:t>
            </a:r>
          </a:p>
          <a:p>
            <a:r>
              <a:rPr lang="en-US" altLang="zh-TW" sz="2600" dirty="0">
                <a:solidFill>
                  <a:schemeClr val="accent6">
                    <a:lumMod val="20000"/>
                    <a:lumOff val="80000"/>
                  </a:schemeClr>
                </a:solidFill>
              </a:rPr>
              <a:t>Encounter obstacles in different directions and speeds</a:t>
            </a:r>
          </a:p>
          <a:p>
            <a:r>
              <a:rPr lang="en-US" altLang="zh-TW" sz="2400" dirty="0">
                <a:solidFill>
                  <a:schemeClr val="accent6">
                    <a:lumMod val="20000"/>
                    <a:lumOff val="80000"/>
                  </a:schemeClr>
                </a:solidFill>
              </a:rPr>
              <a:t>Record time cost</a:t>
            </a:r>
          </a:p>
          <a:p>
            <a:pPr marL="0" indent="0">
              <a:buNone/>
            </a:pPr>
            <a:r>
              <a:rPr lang="en-US" altLang="zh-TW" b="1" dirty="0">
                <a:solidFill>
                  <a:schemeClr val="accent6">
                    <a:lumMod val="60000"/>
                    <a:lumOff val="40000"/>
                  </a:schemeClr>
                </a:solidFill>
              </a:rPr>
              <a:t>Assumption</a:t>
            </a:r>
            <a:r>
              <a:rPr lang="en-US" altLang="zh-TW" sz="2400" b="1" dirty="0">
                <a:solidFill>
                  <a:schemeClr val="accent6">
                    <a:lumMod val="60000"/>
                    <a:lumOff val="40000"/>
                  </a:schemeClr>
                </a:solidFill>
              </a:rPr>
              <a:t>:</a:t>
            </a:r>
          </a:p>
          <a:p>
            <a:r>
              <a:rPr lang="en-US" altLang="zh-TW" sz="2600" dirty="0">
                <a:solidFill>
                  <a:schemeClr val="accent6">
                    <a:lumMod val="20000"/>
                    <a:lumOff val="80000"/>
                  </a:schemeClr>
                </a:solidFill>
              </a:rPr>
              <a:t>In 2D plane</a:t>
            </a:r>
          </a:p>
          <a:p>
            <a:r>
              <a:rPr lang="en-US" altLang="zh-TW" sz="2600" dirty="0">
                <a:solidFill>
                  <a:schemeClr val="accent6">
                    <a:lumMod val="20000"/>
                    <a:lumOff val="80000"/>
                  </a:schemeClr>
                </a:solidFill>
              </a:rPr>
              <a:t>Every obstacle is well detected </a:t>
            </a:r>
          </a:p>
          <a:p>
            <a:r>
              <a:rPr lang="en-US" altLang="zh-TW" sz="2600" dirty="0">
                <a:solidFill>
                  <a:schemeClr val="accent6">
                    <a:lumMod val="20000"/>
                    <a:lumOff val="80000"/>
                  </a:schemeClr>
                </a:solidFill>
              </a:rPr>
              <a:t>Wheel skid is ignored</a:t>
            </a:r>
          </a:p>
        </p:txBody>
      </p:sp>
      <p:grpSp>
        <p:nvGrpSpPr>
          <p:cNvPr id="29" name="群組 28">
            <a:extLst>
              <a:ext uri="{FF2B5EF4-FFF2-40B4-BE49-F238E27FC236}">
                <a16:creationId xmlns:a16="http://schemas.microsoft.com/office/drawing/2014/main" id="{46013396-6FC5-4534-965D-954B2B0D591F}"/>
              </a:ext>
            </a:extLst>
          </p:cNvPr>
          <p:cNvGrpSpPr/>
          <p:nvPr/>
        </p:nvGrpSpPr>
        <p:grpSpPr>
          <a:xfrm>
            <a:off x="6172202" y="1199810"/>
            <a:ext cx="5685365" cy="2351170"/>
            <a:chOff x="6172202" y="1498968"/>
            <a:chExt cx="5685365" cy="2351170"/>
          </a:xfrm>
        </p:grpSpPr>
        <p:grpSp>
          <p:nvGrpSpPr>
            <p:cNvPr id="22" name="群組 21">
              <a:extLst>
                <a:ext uri="{FF2B5EF4-FFF2-40B4-BE49-F238E27FC236}">
                  <a16:creationId xmlns:a16="http://schemas.microsoft.com/office/drawing/2014/main" id="{BB366B58-BA6D-4AD1-9375-1EE87D44BDFB}"/>
                </a:ext>
              </a:extLst>
            </p:cNvPr>
            <p:cNvGrpSpPr/>
            <p:nvPr/>
          </p:nvGrpSpPr>
          <p:grpSpPr>
            <a:xfrm>
              <a:off x="6172202" y="1498968"/>
              <a:ext cx="5685365" cy="2351170"/>
              <a:chOff x="5831413" y="1822897"/>
              <a:chExt cx="5685365" cy="2351170"/>
            </a:xfrm>
          </p:grpSpPr>
          <p:sp>
            <p:nvSpPr>
              <p:cNvPr id="14" name="矩形 13">
                <a:extLst>
                  <a:ext uri="{FF2B5EF4-FFF2-40B4-BE49-F238E27FC236}">
                    <a16:creationId xmlns:a16="http://schemas.microsoft.com/office/drawing/2014/main" id="{A29E4C04-2108-4A0F-8F0D-4A6F04A6730A}"/>
                  </a:ext>
                </a:extLst>
              </p:cNvPr>
              <p:cNvSpPr/>
              <p:nvPr/>
            </p:nvSpPr>
            <p:spPr>
              <a:xfrm>
                <a:off x="5831413" y="1822897"/>
                <a:ext cx="5666319" cy="2351170"/>
              </a:xfrm>
              <a:prstGeom prst="rect">
                <a:avLst/>
              </a:prstGeom>
              <a:solidFill>
                <a:schemeClr val="bg1"/>
              </a:solidFill>
              <a:ln w="38100">
                <a:solidFill>
                  <a:srgbClr val="00FF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96163F07-4BDD-47D7-A709-464CDF09B9F2}"/>
                  </a:ext>
                </a:extLst>
              </p:cNvPr>
              <p:cNvGrpSpPr/>
              <p:nvPr/>
            </p:nvGrpSpPr>
            <p:grpSpPr>
              <a:xfrm>
                <a:off x="7179729" y="2114189"/>
                <a:ext cx="1735670" cy="991127"/>
                <a:chOff x="6739464" y="2012589"/>
                <a:chExt cx="1735670" cy="991127"/>
              </a:xfrm>
              <a:solidFill>
                <a:schemeClr val="accent6">
                  <a:lumMod val="75000"/>
                </a:schemeClr>
              </a:solidFill>
            </p:grpSpPr>
            <p:sp>
              <p:nvSpPr>
                <p:cNvPr id="3" name="矩形 2">
                  <a:extLst>
                    <a:ext uri="{FF2B5EF4-FFF2-40B4-BE49-F238E27FC236}">
                      <a16:creationId xmlns:a16="http://schemas.microsoft.com/office/drawing/2014/main" id="{096B72AC-6FC0-47BC-BE79-7C23A52D4A0C}"/>
                    </a:ext>
                  </a:extLst>
                </p:cNvPr>
                <p:cNvSpPr/>
                <p:nvPr/>
              </p:nvSpPr>
              <p:spPr>
                <a:xfrm>
                  <a:off x="6739464" y="2012589"/>
                  <a:ext cx="1735670" cy="991127"/>
                </a:xfrm>
                <a:prstGeom prst="rect">
                  <a:avLst/>
                </a:prstGeom>
                <a:solidFill>
                  <a:schemeClr val="accent6">
                    <a:lumMod val="60000"/>
                    <a:lumOff val="4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46FE23F7-B93D-4FD6-85BA-AB2677583487}"/>
                    </a:ext>
                  </a:extLst>
                </p:cNvPr>
                <p:cNvSpPr/>
                <p:nvPr/>
              </p:nvSpPr>
              <p:spPr>
                <a:xfrm>
                  <a:off x="7899400" y="2385385"/>
                  <a:ext cx="440267" cy="24553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053E7ED6-B61F-4015-B65F-CF8485AB7098}"/>
                    </a:ext>
                  </a:extLst>
                </p:cNvPr>
                <p:cNvSpPr/>
                <p:nvPr/>
              </p:nvSpPr>
              <p:spPr>
                <a:xfrm>
                  <a:off x="6879165" y="2385384"/>
                  <a:ext cx="440267" cy="24553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箭號: 向右 6">
                <a:extLst>
                  <a:ext uri="{FF2B5EF4-FFF2-40B4-BE49-F238E27FC236}">
                    <a16:creationId xmlns:a16="http://schemas.microsoft.com/office/drawing/2014/main" id="{9F509799-B35C-4ACD-A152-9D160762446E}"/>
                  </a:ext>
                </a:extLst>
              </p:cNvPr>
              <p:cNvSpPr/>
              <p:nvPr/>
            </p:nvSpPr>
            <p:spPr>
              <a:xfrm>
                <a:off x="9006415" y="2390461"/>
                <a:ext cx="594785"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6E48A16B-71D7-4D8E-A441-1AACE1FC243A}"/>
                  </a:ext>
                </a:extLst>
              </p:cNvPr>
              <p:cNvSpPr/>
              <p:nvPr/>
            </p:nvSpPr>
            <p:spPr>
              <a:xfrm>
                <a:off x="6203949" y="2532441"/>
                <a:ext cx="148166" cy="154616"/>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0FD911EE-0F72-4F4B-9578-655327BEA193}"/>
                  </a:ext>
                </a:extLst>
              </p:cNvPr>
              <p:cNvSpPr/>
              <p:nvPr/>
            </p:nvSpPr>
            <p:spPr>
              <a:xfrm>
                <a:off x="11072283" y="2532441"/>
                <a:ext cx="148166" cy="154616"/>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18A96DD8-1733-4FC1-89F9-ED3A998AC933}"/>
                  </a:ext>
                </a:extLst>
              </p:cNvPr>
              <p:cNvSpPr txBox="1"/>
              <p:nvPr/>
            </p:nvSpPr>
            <p:spPr>
              <a:xfrm>
                <a:off x="5956298" y="2138320"/>
                <a:ext cx="753535" cy="400110"/>
              </a:xfrm>
              <a:prstGeom prst="rect">
                <a:avLst/>
              </a:prstGeom>
              <a:noFill/>
            </p:spPr>
            <p:txBody>
              <a:bodyPr wrap="square" rtlCol="0">
                <a:spAutoFit/>
              </a:bodyPr>
              <a:lstStyle/>
              <a:p>
                <a:r>
                  <a:rPr lang="en-US" altLang="zh-TW" sz="2000" dirty="0"/>
                  <a:t>start</a:t>
                </a:r>
                <a:endParaRPr lang="zh-TW" altLang="en-US" sz="2000" dirty="0"/>
              </a:p>
            </p:txBody>
          </p:sp>
          <p:cxnSp>
            <p:nvCxnSpPr>
              <p:cNvPr id="11" name="直線接點 10">
                <a:extLst>
                  <a:ext uri="{FF2B5EF4-FFF2-40B4-BE49-F238E27FC236}">
                    <a16:creationId xmlns:a16="http://schemas.microsoft.com/office/drawing/2014/main" id="{C33F1796-2442-4928-BCFA-4BAA5819630D}"/>
                  </a:ext>
                </a:extLst>
              </p:cNvPr>
              <p:cNvCxnSpPr>
                <a:cxnSpLocks/>
                <a:stCxn id="8" idx="6"/>
                <a:endCxn id="3" idx="1"/>
              </p:cNvCxnSpPr>
              <p:nvPr/>
            </p:nvCxnSpPr>
            <p:spPr>
              <a:xfrm>
                <a:off x="6352115" y="2609749"/>
                <a:ext cx="827614" cy="4"/>
              </a:xfrm>
              <a:prstGeom prst="line">
                <a:avLst/>
              </a:prstGeom>
              <a:ln w="28575">
                <a:solidFill>
                  <a:srgbClr val="09B393"/>
                </a:solidFill>
                <a:prstDash val="sysDash"/>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DC596706-AD3A-4044-BB3A-4488C042C0C4}"/>
                  </a:ext>
                </a:extLst>
              </p:cNvPr>
              <p:cNvSpPr txBox="1"/>
              <p:nvPr/>
            </p:nvSpPr>
            <p:spPr>
              <a:xfrm>
                <a:off x="10763243" y="2190406"/>
                <a:ext cx="753535" cy="400110"/>
              </a:xfrm>
              <a:prstGeom prst="rect">
                <a:avLst/>
              </a:prstGeom>
              <a:noFill/>
            </p:spPr>
            <p:txBody>
              <a:bodyPr wrap="square" rtlCol="0">
                <a:spAutoFit/>
              </a:bodyPr>
              <a:lstStyle/>
              <a:p>
                <a:r>
                  <a:rPr lang="en-US" altLang="zh-TW" sz="2000" dirty="0"/>
                  <a:t>goal</a:t>
                </a:r>
                <a:endParaRPr lang="zh-TW" altLang="en-US" sz="2000" dirty="0"/>
              </a:p>
            </p:txBody>
          </p:sp>
          <p:sp>
            <p:nvSpPr>
              <p:cNvPr id="15" name="橢圓 14">
                <a:extLst>
                  <a:ext uri="{FF2B5EF4-FFF2-40B4-BE49-F238E27FC236}">
                    <a16:creationId xmlns:a16="http://schemas.microsoft.com/office/drawing/2014/main" id="{D467E3D5-E4E8-4AF5-BFFD-E4CA1DCA2DB0}"/>
                  </a:ext>
                </a:extLst>
              </p:cNvPr>
              <p:cNvSpPr/>
              <p:nvPr/>
            </p:nvSpPr>
            <p:spPr>
              <a:xfrm>
                <a:off x="10331449" y="3105316"/>
                <a:ext cx="889000" cy="91440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右 26">
                <a:extLst>
                  <a:ext uri="{FF2B5EF4-FFF2-40B4-BE49-F238E27FC236}">
                    <a16:creationId xmlns:a16="http://schemas.microsoft.com/office/drawing/2014/main" id="{C60FEEAD-167B-4345-A71D-63392026FADC}"/>
                  </a:ext>
                </a:extLst>
              </p:cNvPr>
              <p:cNvSpPr/>
              <p:nvPr/>
            </p:nvSpPr>
            <p:spPr>
              <a:xfrm rot="12960755">
                <a:off x="9721924" y="2886027"/>
                <a:ext cx="698349"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7D49EA59-8043-4414-B62C-7221DF73EA89}"/>
                  </a:ext>
                </a:extLst>
              </p:cNvPr>
              <p:cNvSpPr txBox="1"/>
              <p:nvPr/>
            </p:nvSpPr>
            <p:spPr>
              <a:xfrm>
                <a:off x="10270066" y="3360642"/>
                <a:ext cx="1159186" cy="369332"/>
              </a:xfrm>
              <a:prstGeom prst="rect">
                <a:avLst/>
              </a:prstGeom>
              <a:noFill/>
            </p:spPr>
            <p:txBody>
              <a:bodyPr wrap="square" rtlCol="0">
                <a:spAutoFit/>
              </a:bodyPr>
              <a:lstStyle/>
              <a:p>
                <a:r>
                  <a:rPr lang="en-US" altLang="zh-TW" dirty="0"/>
                  <a:t>obstacle</a:t>
                </a:r>
                <a:endParaRPr lang="zh-TW" altLang="en-US" dirty="0"/>
              </a:p>
            </p:txBody>
          </p:sp>
        </p:grpSp>
        <p:sp>
          <p:nvSpPr>
            <p:cNvPr id="28" name="文字方塊 27">
              <a:extLst>
                <a:ext uri="{FF2B5EF4-FFF2-40B4-BE49-F238E27FC236}">
                  <a16:creationId xmlns:a16="http://schemas.microsoft.com/office/drawing/2014/main" id="{CB4E6B4E-A387-4102-AAFB-4F2E1CBA3779}"/>
                </a:ext>
              </a:extLst>
            </p:cNvPr>
            <p:cNvSpPr txBox="1"/>
            <p:nvPr/>
          </p:nvSpPr>
          <p:spPr>
            <a:xfrm>
              <a:off x="7841189" y="2427858"/>
              <a:ext cx="922864" cy="369332"/>
            </a:xfrm>
            <a:prstGeom prst="rect">
              <a:avLst/>
            </a:prstGeom>
            <a:noFill/>
          </p:spPr>
          <p:txBody>
            <a:bodyPr wrap="square" rtlCol="0">
              <a:spAutoFit/>
            </a:bodyPr>
            <a:lstStyle/>
            <a:p>
              <a:r>
                <a:rPr lang="en-US" altLang="zh-TW" dirty="0"/>
                <a:t>GBM</a:t>
              </a:r>
              <a:endParaRPr lang="zh-TW" altLang="en-US" dirty="0"/>
            </a:p>
          </p:txBody>
        </p:sp>
      </p:grpSp>
      <p:pic>
        <p:nvPicPr>
          <p:cNvPr id="31" name="ORCA_MPCl_4">
            <a:hlinkClick r:id="" action="ppaction://media"/>
            <a:extLst>
              <a:ext uri="{FF2B5EF4-FFF2-40B4-BE49-F238E27FC236}">
                <a16:creationId xmlns:a16="http://schemas.microsoft.com/office/drawing/2014/main" id="{5DA16E88-7DD8-491D-A40B-A68321EBDD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417" t="30594" r="17864" b="39477"/>
          <a:stretch/>
        </p:blipFill>
        <p:spPr>
          <a:xfrm>
            <a:off x="6172202" y="3862119"/>
            <a:ext cx="5701964" cy="1918354"/>
          </a:xfrm>
          <a:prstGeom prst="rect">
            <a:avLst/>
          </a:prstGeom>
          <a:ln w="12700">
            <a:noFill/>
          </a:ln>
        </p:spPr>
      </p:pic>
      <p:grpSp>
        <p:nvGrpSpPr>
          <p:cNvPr id="30" name="群組 29">
            <a:extLst>
              <a:ext uri="{FF2B5EF4-FFF2-40B4-BE49-F238E27FC236}">
                <a16:creationId xmlns:a16="http://schemas.microsoft.com/office/drawing/2014/main" id="{7ED37F3D-4E0C-4667-B905-B4B2ED8BA7B7}"/>
              </a:ext>
            </a:extLst>
          </p:cNvPr>
          <p:cNvGrpSpPr/>
          <p:nvPr/>
        </p:nvGrpSpPr>
        <p:grpSpPr>
          <a:xfrm>
            <a:off x="9262533" y="136525"/>
            <a:ext cx="2810933" cy="668866"/>
            <a:chOff x="7780867" y="211667"/>
            <a:chExt cx="2810933" cy="668866"/>
          </a:xfrm>
        </p:grpSpPr>
        <p:sp>
          <p:nvSpPr>
            <p:cNvPr id="32" name="矩形 31">
              <a:extLst>
                <a:ext uri="{FF2B5EF4-FFF2-40B4-BE49-F238E27FC236}">
                  <a16:creationId xmlns:a16="http://schemas.microsoft.com/office/drawing/2014/main" id="{BB44CB71-DE5D-4FEE-A5FB-C720DA9ABFC7}"/>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群組 32">
              <a:extLst>
                <a:ext uri="{FF2B5EF4-FFF2-40B4-BE49-F238E27FC236}">
                  <a16:creationId xmlns:a16="http://schemas.microsoft.com/office/drawing/2014/main" id="{A5D8D01E-0D72-4173-A3BD-EE46D8BCA15F}"/>
                </a:ext>
              </a:extLst>
            </p:cNvPr>
            <p:cNvGrpSpPr>
              <a:grpSpLocks noChangeAspect="1"/>
            </p:cNvGrpSpPr>
            <p:nvPr/>
          </p:nvGrpSpPr>
          <p:grpSpPr>
            <a:xfrm>
              <a:off x="7845641" y="307446"/>
              <a:ext cx="2334347" cy="468000"/>
              <a:chOff x="0" y="0"/>
              <a:chExt cx="4211517" cy="851040"/>
            </a:xfrm>
          </p:grpSpPr>
          <p:pic>
            <p:nvPicPr>
              <p:cNvPr id="34" name="圖片 33">
                <a:extLst>
                  <a:ext uri="{FF2B5EF4-FFF2-40B4-BE49-F238E27FC236}">
                    <a16:creationId xmlns:a16="http://schemas.microsoft.com/office/drawing/2014/main" id="{A296AF6E-BC3B-4D66-8FE8-6FD8B7041BC4}"/>
                  </a:ext>
                </a:extLst>
              </p:cNvPr>
              <p:cNvPicPr>
                <a:picLocks noChangeAspect="1"/>
              </p:cNvPicPr>
              <p:nvPr/>
            </p:nvPicPr>
            <p:blipFill>
              <a:blip r:embed="rId6">
                <a:lum/>
                <a:alphaModFix/>
              </a:blip>
              <a:srcRect/>
              <a:stretch>
                <a:fillRect/>
              </a:stretch>
            </p:blipFill>
            <p:spPr>
              <a:xfrm>
                <a:off x="0" y="0"/>
                <a:ext cx="1414440" cy="851040"/>
              </a:xfrm>
              <a:prstGeom prst="rect">
                <a:avLst/>
              </a:prstGeom>
            </p:spPr>
          </p:pic>
          <p:sp>
            <p:nvSpPr>
              <p:cNvPr id="35" name="文字方塊 19">
                <a:extLst>
                  <a:ext uri="{FF2B5EF4-FFF2-40B4-BE49-F238E27FC236}">
                    <a16:creationId xmlns:a16="http://schemas.microsoft.com/office/drawing/2014/main" id="{AC5CB3C3-1487-4BE7-AFE0-0F31812F0783}"/>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
        <p:nvSpPr>
          <p:cNvPr id="10" name="文字方塊 9">
            <a:extLst>
              <a:ext uri="{FF2B5EF4-FFF2-40B4-BE49-F238E27FC236}">
                <a16:creationId xmlns:a16="http://schemas.microsoft.com/office/drawing/2014/main" id="{1F14CC7E-30CD-4527-BB59-276365454355}"/>
              </a:ext>
            </a:extLst>
          </p:cNvPr>
          <p:cNvSpPr txBox="1"/>
          <p:nvPr/>
        </p:nvSpPr>
        <p:spPr>
          <a:xfrm>
            <a:off x="7599873" y="3810866"/>
            <a:ext cx="3516865" cy="461665"/>
          </a:xfrm>
          <a:prstGeom prst="rect">
            <a:avLst/>
          </a:prstGeom>
          <a:noFill/>
        </p:spPr>
        <p:txBody>
          <a:bodyPr wrap="square" rtlCol="0">
            <a:spAutoFit/>
          </a:bodyPr>
          <a:lstStyle/>
          <a:p>
            <a:r>
              <a:rPr lang="en-US" altLang="zh-TW" sz="2400" dirty="0">
                <a:solidFill>
                  <a:srgbClr val="0CEAC0"/>
                </a:solidFill>
                <a:effectLst>
                  <a:outerShdw blurRad="38100" dist="38100" dir="2700000" algn="tl">
                    <a:srgbClr val="000000">
                      <a:alpha val="43137"/>
                    </a:srgbClr>
                  </a:outerShdw>
                </a:effectLst>
              </a:rPr>
              <a:t>One of the scenarios</a:t>
            </a:r>
            <a:endParaRPr lang="zh-TW" altLang="en-US" sz="2400" dirty="0">
              <a:solidFill>
                <a:srgbClr val="0CEAC0"/>
              </a:solidFill>
              <a:effectLst>
                <a:outerShdw blurRad="38100" dist="38100" dir="2700000" algn="tl">
                  <a:srgbClr val="000000">
                    <a:alpha val="43137"/>
                  </a:srgbClr>
                </a:outerShdw>
              </a:effectLst>
            </a:endParaRPr>
          </a:p>
        </p:txBody>
      </p:sp>
      <p:sp>
        <p:nvSpPr>
          <p:cNvPr id="13" name="文字方塊 12">
            <a:extLst>
              <a:ext uri="{FF2B5EF4-FFF2-40B4-BE49-F238E27FC236}">
                <a16:creationId xmlns:a16="http://schemas.microsoft.com/office/drawing/2014/main" id="{7C20B436-F74A-4DDD-9D38-8C9BE659394B}"/>
              </a:ext>
            </a:extLst>
          </p:cNvPr>
          <p:cNvSpPr txBox="1"/>
          <p:nvPr/>
        </p:nvSpPr>
        <p:spPr>
          <a:xfrm>
            <a:off x="6420656" y="2115683"/>
            <a:ext cx="461373" cy="523220"/>
          </a:xfrm>
          <a:prstGeom prst="rect">
            <a:avLst/>
          </a:prstGeom>
          <a:noFill/>
        </p:spPr>
        <p:txBody>
          <a:bodyPr wrap="square" rtlCol="0">
            <a:spAutoFit/>
          </a:bodyPr>
          <a:lstStyle/>
          <a:p>
            <a:r>
              <a:rPr lang="en-US" altLang="zh-TW" sz="2800" b="1" dirty="0">
                <a:solidFill>
                  <a:schemeClr val="accent6"/>
                </a:solidFill>
              </a:rPr>
              <a:t>A</a:t>
            </a:r>
            <a:endParaRPr lang="zh-TW" altLang="en-US" sz="2800" b="1" dirty="0">
              <a:solidFill>
                <a:schemeClr val="accent6"/>
              </a:solidFill>
            </a:endParaRPr>
          </a:p>
        </p:txBody>
      </p:sp>
      <p:sp>
        <p:nvSpPr>
          <p:cNvPr id="36" name="文字方塊 35">
            <a:extLst>
              <a:ext uri="{FF2B5EF4-FFF2-40B4-BE49-F238E27FC236}">
                <a16:creationId xmlns:a16="http://schemas.microsoft.com/office/drawing/2014/main" id="{01DA890E-1EC1-4158-9BC4-4C5DC3C5019B}"/>
              </a:ext>
            </a:extLst>
          </p:cNvPr>
          <p:cNvSpPr txBox="1"/>
          <p:nvPr/>
        </p:nvSpPr>
        <p:spPr>
          <a:xfrm>
            <a:off x="11319678" y="2005206"/>
            <a:ext cx="461373" cy="523220"/>
          </a:xfrm>
          <a:prstGeom prst="rect">
            <a:avLst/>
          </a:prstGeom>
          <a:noFill/>
        </p:spPr>
        <p:txBody>
          <a:bodyPr wrap="square" rtlCol="0">
            <a:spAutoFit/>
          </a:bodyPr>
          <a:lstStyle/>
          <a:p>
            <a:r>
              <a:rPr lang="en-US" altLang="zh-TW" sz="2800" b="1" dirty="0">
                <a:solidFill>
                  <a:srgbClr val="FF0000"/>
                </a:solidFill>
              </a:rPr>
              <a:t>B</a:t>
            </a:r>
            <a:endParaRPr lang="zh-TW" altLang="en-US" sz="2800" b="1" dirty="0">
              <a:solidFill>
                <a:srgbClr val="FF0000"/>
              </a:solidFill>
            </a:endParaRPr>
          </a:p>
        </p:txBody>
      </p:sp>
    </p:spTree>
    <p:extLst>
      <p:ext uri="{BB962C8B-B14F-4D97-AF65-F5344CB8AC3E}">
        <p14:creationId xmlns:p14="http://schemas.microsoft.com/office/powerpoint/2010/main" val="269088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750" fill="hold"/>
                                        <p:tgtEl>
                                          <p:spTgt spid="31"/>
                                        </p:tgtEl>
                                      </p:cBhvr>
                                    </p:cmd>
                                  </p:childTnLst>
                                </p:cTn>
                              </p:par>
                            </p:childTnLst>
                          </p:cTn>
                        </p:par>
                      </p:childTnLst>
                    </p:cTn>
                  </p:par>
                </p:childTnLst>
              </p:cTn>
              <p:nextCondLst>
                <p:cond evt="onClick" delay="0">
                  <p:tgtEl>
                    <p:spTgt spid="29"/>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簡報3" id="{29015345-BE0B-49BE-A3B5-278FAF4F3E0E}" vid="{709EECB9-D451-4B24-AC3F-2EAD50F02D4E}"/>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簡報_微軟正黑字體</Template>
  <TotalTime>7466</TotalTime>
  <Words>1718</Words>
  <Application>Microsoft Office PowerPoint</Application>
  <PresentationFormat>寬螢幕</PresentationFormat>
  <Paragraphs>258</Paragraphs>
  <Slides>14</Slides>
  <Notes>13</Notes>
  <HiddenSlides>1</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14</vt:i4>
      </vt:variant>
    </vt:vector>
  </HeadingPairs>
  <TitlesOfParts>
    <vt:vector size="21" baseType="lpstr">
      <vt:lpstr>Noto Sans CJK TC Regular</vt:lpstr>
      <vt:lpstr>微軟正黑體</vt:lpstr>
      <vt:lpstr>Arial</vt:lpstr>
      <vt:lpstr>Calibri</vt:lpstr>
      <vt:lpstr>Cambria Math</vt:lpstr>
      <vt:lpstr>Symbol</vt:lpstr>
      <vt:lpstr>Office 佈景主題</vt:lpstr>
      <vt:lpstr>An obstacle-avoidance algorithm for mobile robot in dynamic environments</vt:lpstr>
      <vt:lpstr>Contents</vt:lpstr>
      <vt:lpstr>Mobile Robots &amp; Navigation</vt:lpstr>
      <vt:lpstr>Navigation System</vt:lpstr>
      <vt:lpstr>Navigation for Dynamic Environment</vt:lpstr>
      <vt:lpstr>Three steps in the method</vt:lpstr>
      <vt:lpstr>Three steps in the method</vt:lpstr>
      <vt:lpstr>Application on robot</vt:lpstr>
      <vt:lpstr>Experiment </vt:lpstr>
      <vt:lpstr>Result</vt:lpstr>
      <vt:lpstr>Contribution</vt:lpstr>
      <vt:lpstr>Future works</vt:lpstr>
      <vt:lpstr>Final conclusion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SOLab</dc:creator>
  <cp:lastModifiedBy>邑安 王</cp:lastModifiedBy>
  <cp:revision>100</cp:revision>
  <dcterms:created xsi:type="dcterms:W3CDTF">2024-11-19T08:44:32Z</dcterms:created>
  <dcterms:modified xsi:type="dcterms:W3CDTF">2024-12-01T14:07:11Z</dcterms:modified>
</cp:coreProperties>
</file>